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82" r:id="rId4"/>
    <p:sldId id="362" r:id="rId5"/>
    <p:sldId id="333" r:id="rId6"/>
    <p:sldId id="302" r:id="rId7"/>
    <p:sldId id="358" r:id="rId8"/>
    <p:sldId id="359" r:id="rId9"/>
    <p:sldId id="276" r:id="rId10"/>
    <p:sldId id="273" r:id="rId11"/>
    <p:sldId id="281" r:id="rId12"/>
    <p:sldId id="349" r:id="rId13"/>
    <p:sldId id="260" r:id="rId14"/>
    <p:sldId id="363" r:id="rId15"/>
    <p:sldId id="321" r:id="rId16"/>
    <p:sldId id="319" r:id="rId17"/>
    <p:sldId id="343" r:id="rId18"/>
    <p:sldId id="320" r:id="rId19"/>
    <p:sldId id="348" r:id="rId20"/>
    <p:sldId id="304" r:id="rId21"/>
    <p:sldId id="328" r:id="rId22"/>
    <p:sldId id="303" r:id="rId23"/>
    <p:sldId id="323" r:id="rId24"/>
    <p:sldId id="337" r:id="rId25"/>
    <p:sldId id="341" r:id="rId26"/>
    <p:sldId id="339" r:id="rId27"/>
    <p:sldId id="340" r:id="rId28"/>
    <p:sldId id="355" r:id="rId29"/>
    <p:sldId id="279" r:id="rId30"/>
    <p:sldId id="286" r:id="rId31"/>
    <p:sldId id="354" r:id="rId32"/>
    <p:sldId id="356" r:id="rId33"/>
    <p:sldId id="361" r:id="rId34"/>
    <p:sldId id="322" r:id="rId35"/>
    <p:sldId id="364" r:id="rId36"/>
    <p:sldId id="350" r:id="rId37"/>
    <p:sldId id="308" r:id="rId38"/>
    <p:sldId id="324" r:id="rId39"/>
    <p:sldId id="325" r:id="rId40"/>
    <p:sldId id="326" r:id="rId41"/>
    <p:sldId id="327" r:id="rId42"/>
    <p:sldId id="330" r:id="rId43"/>
    <p:sldId id="332" r:id="rId44"/>
    <p:sldId id="305" r:id="rId45"/>
    <p:sldId id="351" r:id="rId46"/>
    <p:sldId id="352" r:id="rId47"/>
    <p:sldId id="353" r:id="rId48"/>
    <p:sldId id="285" r:id="rId49"/>
    <p:sldId id="365" r:id="rId50"/>
    <p:sldId id="313" r:id="rId51"/>
    <p:sldId id="334" r:id="rId52"/>
    <p:sldId id="336" r:id="rId53"/>
    <p:sldId id="335" r:id="rId54"/>
    <p:sldId id="315" r:id="rId55"/>
    <p:sldId id="316" r:id="rId56"/>
    <p:sldId id="329" r:id="rId57"/>
    <p:sldId id="280" r:id="rId5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5C5"/>
    <a:srgbClr val="F8CBAD"/>
    <a:srgbClr val="548C82"/>
    <a:srgbClr val="B30000"/>
    <a:srgbClr val="A4E8FF"/>
    <a:srgbClr val="31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50" autoAdjust="0"/>
  </p:normalViewPr>
  <p:slideViewPr>
    <p:cSldViewPr snapToGrid="0">
      <p:cViewPr>
        <p:scale>
          <a:sx n="75" d="100"/>
          <a:sy n="75" d="100"/>
        </p:scale>
        <p:origin x="324" y="-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1E3877-FE5A-6F38-775B-9D47BC076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245BC2F-FA55-852C-C958-93E15A52F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CC180F-6820-F47F-0241-C350F391B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6394D3-3933-557F-47F7-F422EDD7F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D425372-696A-61D4-9577-B46CCC28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7264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9C333-AE40-00F8-07BA-DD632F8E3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C5F744C-7E56-0F92-220A-4122E050C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7AFEB-838B-9C49-C523-948ED81E4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BD1301-87BC-15F7-ABB1-EF145566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53B09E-29BC-B105-CDB6-84EC139E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28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F97AAF0-71B0-87A9-CCDC-F518F8A827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BE1962C-CCEC-1F0F-3DD6-24B16A3F3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A6F563-33B4-FEEE-6E91-EB7136501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B3F0C2-B9F4-7004-072A-7311EF4BE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441D96-4914-2499-3BAC-FF1161C6D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7551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DFADC1-0CBB-8214-99E8-156486CCE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73F4BE-8AD6-D273-38AB-5B4753F10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DE49D9-C0CB-1C81-121D-F18BE855B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3EF77A-CCA1-87B1-C408-FD28A6C08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7F49972-FB58-DF41-73E0-0776458A3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354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AF054-938D-5C41-3F15-339F32C14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07F7A6C-3B87-DF7B-B75B-8CD8CCDD8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FC647D-F417-E5ED-630D-5FB548D99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8ED8AB-B167-63CE-69E0-FD3029F38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B586DC-F1DF-8EE4-923F-F6B961A92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190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0177F7-C545-27A6-2694-060CEA753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F66BC3-D3DE-79C5-85DE-B39760DF7C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690FC86-ACB4-7AA6-9897-83EEEA4195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F0201E3-7B99-3513-F5C7-8CE2C37DD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B9E9AC7-72B8-E749-613E-EDD787673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8C4BED2-D821-5064-3EFD-EEA0FE018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2726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4EAF15-7157-1E6F-9ED5-6F4014C5E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E868CDE-BD8B-3F35-FE9F-A341020CB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11CE430-65AC-BBE7-74D3-13A2EE8F7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FAFE5E3-372B-69EE-040A-CA5EFE3ACD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FFBD76C-6650-0AC7-1056-60EE0290C7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4A17BFF-B1C8-0BAC-7E01-DCE687C8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5270E8E-68E6-0861-37E5-B61DDA868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8F21444-AA18-CDE4-6267-A2617733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42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3D52C6-1938-66C3-03A0-BA2F4C1A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63B32B3-EBEB-8534-4315-83EEA970E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A30854-0CCB-6616-2097-A0C4260A9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A317660-C986-44C7-7B24-CFF3A9240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2875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091A41F-A5E6-3147-AA8B-294A5B0C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DEE811B-E735-4390-C3D7-8A2A68E34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AE0340-A319-B74E-654C-7FD1CFAC3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808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0E7EC0-A905-F46D-235F-72026178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826372-CE20-5515-01D3-95F1F554D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1C5350F-9BF7-64B9-CA53-A57250A37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AABFD3-8267-D1DC-9C10-8BC27D729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E9735D2-C27E-E067-4909-A98FF5188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0640C14-5C5E-03DF-5DDD-95B48117E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750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B7F293-80AE-872B-BBCA-CC50B7310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EF14919-24A1-1664-0F36-E1571F8932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D8CD8C-7558-E669-96D8-C9E28CAB4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16F199F-635E-CF95-9049-326EF948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2B1C4B-D332-D217-1289-81935323E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36C5CA2-356B-1B23-9701-E03E38B9F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267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CDB74A3-8854-3081-C6F0-71BA34699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D5C3451-E52A-DCF8-0183-927F5B509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933CD7-6ADC-345B-2671-B6ED9B609D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656BD-FEE3-4574-A3A7-3D1D59E66EDF}" type="datetimeFigureOut">
              <a:rPr lang="fr-FR" smtClean="0"/>
              <a:t>18/06/2023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00C8EB-2C0E-827A-BE13-5750D3C18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100CA3-C095-32CB-F70B-48A11F1F12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354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0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6.svg"/><Relationship Id="rId10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24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0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6.svg"/><Relationship Id="rId10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24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0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6.svg"/><Relationship Id="rId10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24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0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6.svg"/><Relationship Id="rId10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24.sv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7" Type="http://schemas.openxmlformats.org/officeDocument/2006/relationships/image" Target="../media/image38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4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6.svg"/><Relationship Id="rId7" Type="http://schemas.openxmlformats.org/officeDocument/2006/relationships/image" Target="../media/image4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26.svg"/><Relationship Id="rId5" Type="http://schemas.openxmlformats.org/officeDocument/2006/relationships/image" Target="../media/image10.svg"/><Relationship Id="rId10" Type="http://schemas.openxmlformats.org/officeDocument/2006/relationships/image" Target="../media/image25.png"/><Relationship Id="rId4" Type="http://schemas.openxmlformats.org/officeDocument/2006/relationships/image" Target="../media/image9.png"/><Relationship Id="rId9" Type="http://schemas.openxmlformats.org/officeDocument/2006/relationships/image" Target="../media/image42.sv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8.svg"/><Relationship Id="rId3" Type="http://schemas.openxmlformats.org/officeDocument/2006/relationships/image" Target="../media/image6.svg"/><Relationship Id="rId7" Type="http://schemas.openxmlformats.org/officeDocument/2006/relationships/image" Target="../media/image40.svg"/><Relationship Id="rId12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26.svg"/><Relationship Id="rId5" Type="http://schemas.openxmlformats.org/officeDocument/2006/relationships/image" Target="../media/image10.svg"/><Relationship Id="rId10" Type="http://schemas.openxmlformats.org/officeDocument/2006/relationships/image" Target="../media/image25.png"/><Relationship Id="rId4" Type="http://schemas.openxmlformats.org/officeDocument/2006/relationships/image" Target="../media/image9.png"/><Relationship Id="rId9" Type="http://schemas.openxmlformats.org/officeDocument/2006/relationships/image" Target="../media/image42.sv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8.svg"/><Relationship Id="rId3" Type="http://schemas.openxmlformats.org/officeDocument/2006/relationships/image" Target="../media/image6.svg"/><Relationship Id="rId7" Type="http://schemas.openxmlformats.org/officeDocument/2006/relationships/image" Target="../media/image40.svg"/><Relationship Id="rId12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26.svg"/><Relationship Id="rId5" Type="http://schemas.openxmlformats.org/officeDocument/2006/relationships/image" Target="../media/image10.svg"/><Relationship Id="rId10" Type="http://schemas.openxmlformats.org/officeDocument/2006/relationships/image" Target="../media/image25.png"/><Relationship Id="rId4" Type="http://schemas.openxmlformats.org/officeDocument/2006/relationships/image" Target="../media/image9.png"/><Relationship Id="rId9" Type="http://schemas.openxmlformats.org/officeDocument/2006/relationships/image" Target="../media/image42.sv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4.svg"/><Relationship Id="rId3" Type="http://schemas.openxmlformats.org/officeDocument/2006/relationships/image" Target="../media/image6.svg"/><Relationship Id="rId7" Type="http://schemas.openxmlformats.org/officeDocument/2006/relationships/image" Target="../media/image42.svg"/><Relationship Id="rId12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11" Type="http://schemas.openxmlformats.org/officeDocument/2006/relationships/image" Target="../media/image8.svg"/><Relationship Id="rId5" Type="http://schemas.openxmlformats.org/officeDocument/2006/relationships/image" Target="../media/image40.svg"/><Relationship Id="rId10" Type="http://schemas.openxmlformats.org/officeDocument/2006/relationships/image" Target="../media/image7.png"/><Relationship Id="rId4" Type="http://schemas.openxmlformats.org/officeDocument/2006/relationships/image" Target="../media/image39.png"/><Relationship Id="rId9" Type="http://schemas.openxmlformats.org/officeDocument/2006/relationships/image" Target="../media/image26.sv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6.svg"/><Relationship Id="rId7" Type="http://schemas.openxmlformats.org/officeDocument/2006/relationships/image" Target="../media/image8.svg"/><Relationship Id="rId12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2.svg"/><Relationship Id="rId5" Type="http://schemas.openxmlformats.org/officeDocument/2006/relationships/image" Target="../media/image40.svg"/><Relationship Id="rId10" Type="http://schemas.openxmlformats.org/officeDocument/2006/relationships/image" Target="../media/image21.png"/><Relationship Id="rId4" Type="http://schemas.openxmlformats.org/officeDocument/2006/relationships/image" Target="../media/image39.png"/><Relationship Id="rId9" Type="http://schemas.openxmlformats.org/officeDocument/2006/relationships/image" Target="../media/image24.sv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6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240A84EA-93CB-4521-83F6-04716E981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881" y="2342320"/>
            <a:ext cx="4994237" cy="372562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3796004-C311-E5C8-2F9E-45387AA6C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5200" y="72789"/>
            <a:ext cx="10668000" cy="2423478"/>
          </a:xfrm>
        </p:spPr>
        <p:txBody>
          <a:bodyPr>
            <a:noAutofit/>
          </a:bodyPr>
          <a:lstStyle/>
          <a:p>
            <a:r>
              <a:rPr lang="fr-FR" sz="4000" b="1" dirty="0"/>
              <a:t>ESTIMER LE PARTAGE VIRAL  ET L’IMPORTANCE DES ASSOCIATIONS A TRAVERS LA STRUCTURE GLOBALE DES META-RESEAUX HÔTE VIRUS</a:t>
            </a:r>
          </a:p>
        </p:txBody>
      </p:sp>
      <p:pic>
        <p:nvPicPr>
          <p:cNvPr id="4" name="Image 3" descr="Une image contenant Police, capture d’écran, Graphique, texte&#10;&#10;Description générée automatiquement">
            <a:extLst>
              <a:ext uri="{FF2B5EF4-FFF2-40B4-BE49-F238E27FC236}">
                <a16:creationId xmlns:a16="http://schemas.microsoft.com/office/drawing/2014/main" id="{5CF8B994-2A43-D1F2-C667-144D9F23B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098" y="5914000"/>
            <a:ext cx="1636204" cy="667264"/>
          </a:xfrm>
          <a:prstGeom prst="rect">
            <a:avLst/>
          </a:prstGeom>
        </p:spPr>
      </p:pic>
      <p:pic>
        <p:nvPicPr>
          <p:cNvPr id="6" name="Image 5" descr="Une image contenant Graphique, capture d’écran, cercle, Police&#10;&#10;Description générée automatiquement">
            <a:extLst>
              <a:ext uri="{FF2B5EF4-FFF2-40B4-BE49-F238E27FC236}">
                <a16:creationId xmlns:a16="http://schemas.microsoft.com/office/drawing/2014/main" id="{514E62AA-C4C5-2132-69DF-84160015AC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138" y="5986023"/>
            <a:ext cx="1636204" cy="595241"/>
          </a:xfrm>
          <a:prstGeom prst="rect">
            <a:avLst/>
          </a:prstGeom>
        </p:spPr>
      </p:pic>
      <p:pic>
        <p:nvPicPr>
          <p:cNvPr id="8" name="Image 7" descr="Une image contenant Police, capture d’écran, Graphique, noir&#10;&#10;Description générée automatiquement">
            <a:extLst>
              <a:ext uri="{FF2B5EF4-FFF2-40B4-BE49-F238E27FC236}">
                <a16:creationId xmlns:a16="http://schemas.microsoft.com/office/drawing/2014/main" id="{571B7AF4-3C99-0A82-CB07-ACFF40B1F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065" y="6122287"/>
            <a:ext cx="1521382" cy="46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60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tworks">
            <a:hlinkClick r:id="" action="ppaction://media"/>
            <a:extLst>
              <a:ext uri="{FF2B5EF4-FFF2-40B4-BE49-F238E27FC236}">
                <a16:creationId xmlns:a16="http://schemas.microsoft.com/office/drawing/2014/main" id="{6AD82F85-7218-CA78-D426-9720377CC8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6569" y="1143053"/>
            <a:ext cx="9919317" cy="5579616"/>
          </a:xfrm>
          <a:prstGeom prst="rect">
            <a:avLst/>
          </a:prstGeom>
        </p:spPr>
      </p:pic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C557FA8D-04F6-B8AC-A241-D19805D21B90}"/>
              </a:ext>
            </a:extLst>
          </p:cNvPr>
          <p:cNvSpPr txBox="1">
            <a:spLocks/>
          </p:cNvSpPr>
          <p:nvPr/>
        </p:nvSpPr>
        <p:spPr>
          <a:xfrm>
            <a:off x="5321508" y="1790623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 b="1" dirty="0"/>
              <a:t>Host</a:t>
            </a:r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FC3B50CE-B658-3413-B7A6-2F662D5E38C5}"/>
              </a:ext>
            </a:extLst>
          </p:cNvPr>
          <p:cNvSpPr txBox="1">
            <a:spLocks/>
          </p:cNvSpPr>
          <p:nvPr/>
        </p:nvSpPr>
        <p:spPr>
          <a:xfrm>
            <a:off x="6203399" y="1790623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 b="1" dirty="0"/>
              <a:t>Virus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BB6B93-007D-E265-F264-E13E30C15A09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fr-FR" sz="2800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/>
              <a:t>Communicabilité :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34BA159-8045-9DE5-C9D6-601459189123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27971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A054ED78-1B12-6539-30E0-316D70D0B78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/>
              <a:t>Communicabilité :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65A2215-65CD-402A-C80F-752F1C295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13" y="1625734"/>
            <a:ext cx="3124361" cy="427377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E459989-10C6-8AA3-0409-21C0C8A98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680" y="1501902"/>
            <a:ext cx="2559182" cy="461668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9CE1C84-FF4F-BC61-63E2-825F0A0E96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28"/>
          <a:stretch/>
        </p:blipFill>
        <p:spPr>
          <a:xfrm>
            <a:off x="5189896" y="1625734"/>
            <a:ext cx="2083002" cy="436902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E8E2412E-1716-7CB8-8B70-A66ECB1EA52B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32681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4ECC6969-B817-AEE6-5EBA-9A2D4DCB6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288" y="2556067"/>
            <a:ext cx="3724063" cy="125417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BF2EB1C-0A5B-F1EC-EB07-3508F7349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086" y="3879141"/>
            <a:ext cx="6214427" cy="2164131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A054ED78-1B12-6539-30E0-316D70D0B78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/>
              <a:t>Communicabilité :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65A2215-65CD-402A-C80F-752F1C2954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513" y="1625734"/>
            <a:ext cx="3124361" cy="427377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E459989-10C6-8AA3-0409-21C0C8A98F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0680" y="1501902"/>
            <a:ext cx="2559182" cy="461668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9CE1C84-FF4F-BC61-63E2-825F0A0E96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528"/>
          <a:stretch/>
        </p:blipFill>
        <p:spPr>
          <a:xfrm>
            <a:off x="5189896" y="1625734"/>
            <a:ext cx="2083002" cy="436902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D0B327B-56EE-998F-5EA7-5CA4FAF7ADC0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5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3701475-7AA8-E0FE-799C-A1ACF1F423E5}"/>
              </a:ext>
            </a:extLst>
          </p:cNvPr>
          <p:cNvSpPr txBox="1"/>
          <p:nvPr/>
        </p:nvSpPr>
        <p:spPr>
          <a:xfrm>
            <a:off x="9274164" y="2333282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(4)</a:t>
            </a:r>
          </a:p>
        </p:txBody>
      </p:sp>
    </p:spTree>
    <p:extLst>
      <p:ext uri="{BB962C8B-B14F-4D97-AF65-F5344CB8AC3E}">
        <p14:creationId xmlns:p14="http://schemas.microsoft.com/office/powerpoint/2010/main" val="4165152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EF2A97A-BC93-D223-5E73-3F61ACB98E8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555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3000" dirty="0"/>
              <a:t>Hypothèse: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61BF5613-7F62-25B5-422D-A13244AB272B}"/>
              </a:ext>
            </a:extLst>
          </p:cNvPr>
          <p:cNvSpPr txBox="1"/>
          <p:nvPr/>
        </p:nvSpPr>
        <p:spPr>
          <a:xfrm>
            <a:off x="1222408" y="1630023"/>
            <a:ext cx="100391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</a:t>
            </a:r>
            <a:r>
              <a:rPr lang="en-US" sz="2800" dirty="0"/>
              <a:t>Reduction de influence</a:t>
            </a:r>
            <a:r>
              <a:rPr lang="en-US" sz="2800" b="0" i="0" dirty="0">
                <a:effectLst/>
              </a:rPr>
              <a:t> des associations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1829277-ECD4-9CBA-05FB-F4F26544B4F2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1222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roupe 184">
            <a:extLst>
              <a:ext uri="{FF2B5EF4-FFF2-40B4-BE49-F238E27FC236}">
                <a16:creationId xmlns:a16="http://schemas.microsoft.com/office/drawing/2014/main" id="{154D0AF0-A3A4-889A-605A-B82DCA6E5772}"/>
              </a:ext>
            </a:extLst>
          </p:cNvPr>
          <p:cNvGrpSpPr>
            <a:grpSpLocks noChangeAspect="1"/>
          </p:cNvGrpSpPr>
          <p:nvPr/>
        </p:nvGrpSpPr>
        <p:grpSpPr>
          <a:xfrm>
            <a:off x="2287510" y="2384210"/>
            <a:ext cx="2574911" cy="2520000"/>
            <a:chOff x="1400023" y="3723539"/>
            <a:chExt cx="2191677" cy="2144939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BD4599E5-0928-7A66-5457-7345F28BB850}"/>
                </a:ext>
              </a:extLst>
            </p:cNvPr>
            <p:cNvSpPr/>
            <p:nvPr/>
          </p:nvSpPr>
          <p:spPr>
            <a:xfrm>
              <a:off x="2726262" y="4150254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0E68AB4-88C8-EF0E-0B8A-B829D9E786F2}"/>
                </a:ext>
              </a:extLst>
            </p:cNvPr>
            <p:cNvSpPr/>
            <p:nvPr/>
          </p:nvSpPr>
          <p:spPr>
            <a:xfrm>
              <a:off x="1774972" y="3977800"/>
              <a:ext cx="295127" cy="315322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C79CA9BF-C138-3D71-392E-8A73A7AEEDEB}"/>
                </a:ext>
              </a:extLst>
            </p:cNvPr>
            <p:cNvSpPr/>
            <p:nvPr/>
          </p:nvSpPr>
          <p:spPr>
            <a:xfrm>
              <a:off x="1447800" y="4614332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FC5A2DEE-4EBB-A73B-6F37-84C185DD4EE7}"/>
                </a:ext>
              </a:extLst>
            </p:cNvPr>
            <p:cNvSpPr/>
            <p:nvPr/>
          </p:nvSpPr>
          <p:spPr>
            <a:xfrm>
              <a:off x="1557867" y="5387178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0F1FDE35-51CF-B6FA-AB35-76F60DBF2000}"/>
                </a:ext>
              </a:extLst>
            </p:cNvPr>
            <p:cNvSpPr/>
            <p:nvPr/>
          </p:nvSpPr>
          <p:spPr>
            <a:xfrm>
              <a:off x="2286000" y="5596465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A15E6263-867C-BC2D-1D98-EFE47439174E}"/>
                </a:ext>
              </a:extLst>
            </p:cNvPr>
            <p:cNvSpPr/>
            <p:nvPr/>
          </p:nvSpPr>
          <p:spPr>
            <a:xfrm>
              <a:off x="2793999" y="5631411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3A6BF4CE-ECBC-3330-16D4-333F2850A624}"/>
                </a:ext>
              </a:extLst>
            </p:cNvPr>
            <p:cNvSpPr/>
            <p:nvPr/>
          </p:nvSpPr>
          <p:spPr>
            <a:xfrm>
              <a:off x="2891330" y="4622139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95EFB0A-A04E-3674-F6E3-44560B369255}"/>
                </a:ext>
              </a:extLst>
            </p:cNvPr>
            <p:cNvSpPr/>
            <p:nvPr/>
          </p:nvSpPr>
          <p:spPr>
            <a:xfrm>
              <a:off x="3371566" y="5150111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D4D23362-ED60-4C0C-00DD-D0BA1F6CDE29}"/>
                </a:ext>
              </a:extLst>
            </p:cNvPr>
            <p:cNvCxnSpPr>
              <a:cxnSpLocks/>
              <a:stCxn id="5" idx="3"/>
              <a:endCxn id="45" idx="0"/>
            </p:cNvCxnSpPr>
            <p:nvPr/>
          </p:nvCxnSpPr>
          <p:spPr>
            <a:xfrm flipH="1">
              <a:off x="2319808" y="4352603"/>
              <a:ext cx="438692" cy="40236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Connecteur droit 17">
              <a:extLst>
                <a:ext uri="{FF2B5EF4-FFF2-40B4-BE49-F238E27FC236}">
                  <a16:creationId xmlns:a16="http://schemas.microsoft.com/office/drawing/2014/main" id="{2DC1C851-6BDE-76D5-EFE0-B09B75A85665}"/>
                </a:ext>
              </a:extLst>
            </p:cNvPr>
            <p:cNvCxnSpPr>
              <a:cxnSpLocks/>
              <a:stCxn id="6" idx="5"/>
              <a:endCxn id="45" idx="0"/>
            </p:cNvCxnSpPr>
            <p:nvPr/>
          </p:nvCxnSpPr>
          <p:spPr>
            <a:xfrm>
              <a:off x="2026879" y="4246944"/>
              <a:ext cx="292929" cy="508022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Connecteur droit 22">
              <a:extLst>
                <a:ext uri="{FF2B5EF4-FFF2-40B4-BE49-F238E27FC236}">
                  <a16:creationId xmlns:a16="http://schemas.microsoft.com/office/drawing/2014/main" id="{25687952-8A38-9307-3859-0504311E16A4}"/>
                </a:ext>
              </a:extLst>
            </p:cNvPr>
            <p:cNvCxnSpPr>
              <a:cxnSpLocks/>
              <a:stCxn id="8" idx="6"/>
              <a:endCxn id="45" idx="1"/>
            </p:cNvCxnSpPr>
            <p:nvPr/>
          </p:nvCxnSpPr>
          <p:spPr>
            <a:xfrm>
              <a:off x="1667934" y="4732866"/>
              <a:ext cx="471874" cy="202100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4D70D009-45F0-4B42-F975-28F28B5081F1}"/>
                </a:ext>
              </a:extLst>
            </p:cNvPr>
            <p:cNvCxnSpPr>
              <a:cxnSpLocks/>
              <a:stCxn id="9" idx="7"/>
              <a:endCxn id="45" idx="1"/>
            </p:cNvCxnSpPr>
            <p:nvPr/>
          </p:nvCxnSpPr>
          <p:spPr>
            <a:xfrm flipV="1">
              <a:off x="1745763" y="4934966"/>
              <a:ext cx="394045" cy="486930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1D88DF8A-5AEC-204A-1F5D-5EF505D136F1}"/>
                </a:ext>
              </a:extLst>
            </p:cNvPr>
            <p:cNvCxnSpPr>
              <a:cxnSpLocks/>
              <a:stCxn id="45" idx="2"/>
              <a:endCxn id="10" idx="0"/>
            </p:cNvCxnSpPr>
            <p:nvPr/>
          </p:nvCxnSpPr>
          <p:spPr>
            <a:xfrm>
              <a:off x="2319808" y="5114966"/>
              <a:ext cx="76259" cy="481499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AE176866-45A1-D4D7-59E7-D7FB37FCADEE}"/>
                </a:ext>
              </a:extLst>
            </p:cNvPr>
            <p:cNvCxnSpPr>
              <a:cxnSpLocks/>
              <a:stCxn id="45" idx="3"/>
              <a:endCxn id="12" idx="2"/>
            </p:cNvCxnSpPr>
            <p:nvPr/>
          </p:nvCxnSpPr>
          <p:spPr>
            <a:xfrm flipV="1">
              <a:off x="2499808" y="4740673"/>
              <a:ext cx="391522" cy="19429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97E0CE7D-18ED-034A-9342-0265B0B1FFF5}"/>
                </a:ext>
              </a:extLst>
            </p:cNvPr>
            <p:cNvCxnSpPr>
              <a:cxnSpLocks/>
              <a:stCxn id="62" idx="0"/>
              <a:endCxn id="12" idx="4"/>
            </p:cNvCxnSpPr>
            <p:nvPr/>
          </p:nvCxnSpPr>
          <p:spPr>
            <a:xfrm flipV="1">
              <a:off x="2938105" y="4859206"/>
              <a:ext cx="63292" cy="22086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15E0F86C-6FF4-A4A0-ABE5-56141F58E8EF}"/>
                </a:ext>
              </a:extLst>
            </p:cNvPr>
            <p:cNvCxnSpPr>
              <a:cxnSpLocks/>
              <a:stCxn id="62" idx="3"/>
              <a:endCxn id="13" idx="2"/>
            </p:cNvCxnSpPr>
            <p:nvPr/>
          </p:nvCxnSpPr>
          <p:spPr>
            <a:xfrm>
              <a:off x="3054464" y="5231434"/>
              <a:ext cx="317102" cy="37211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id="{ADBC1995-43A8-2008-7DA2-981171855AE7}"/>
                </a:ext>
              </a:extLst>
            </p:cNvPr>
            <p:cNvCxnSpPr>
              <a:cxnSpLocks/>
              <a:stCxn id="11" idx="0"/>
              <a:endCxn id="62" idx="2"/>
            </p:cNvCxnSpPr>
            <p:nvPr/>
          </p:nvCxnSpPr>
          <p:spPr>
            <a:xfrm flipH="1" flipV="1">
              <a:off x="2903101" y="5347793"/>
              <a:ext cx="965" cy="283618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348DFA3-39A6-2C15-4530-CB12C92BE8E6}"/>
                </a:ext>
              </a:extLst>
            </p:cNvPr>
            <p:cNvSpPr/>
            <p:nvPr/>
          </p:nvSpPr>
          <p:spPr>
            <a:xfrm>
              <a:off x="2139808" y="4754966"/>
              <a:ext cx="360000" cy="36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62A6B4C-B805-8C07-05C1-84DF8E5159C3}"/>
                </a:ext>
              </a:extLst>
            </p:cNvPr>
            <p:cNvSpPr/>
            <p:nvPr/>
          </p:nvSpPr>
          <p:spPr>
            <a:xfrm rot="446934">
              <a:off x="2785603" y="5078932"/>
              <a:ext cx="270000" cy="27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9910B78-B509-850A-66A3-F8F88C7B0EFF}"/>
                </a:ext>
              </a:extLst>
            </p:cNvPr>
            <p:cNvSpPr/>
            <p:nvPr/>
          </p:nvSpPr>
          <p:spPr>
            <a:xfrm rot="20967410">
              <a:off x="1400023" y="4098174"/>
              <a:ext cx="180000" cy="18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C0E05B0-C620-0C7F-9446-7AB1A8A8AB2B}"/>
                </a:ext>
              </a:extLst>
            </p:cNvPr>
            <p:cNvSpPr/>
            <p:nvPr/>
          </p:nvSpPr>
          <p:spPr>
            <a:xfrm rot="2435780">
              <a:off x="2107270" y="3789097"/>
              <a:ext cx="180000" cy="18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04547837-C04B-DB26-5747-3E1E2B266A8C}"/>
                </a:ext>
              </a:extLst>
            </p:cNvPr>
            <p:cNvSpPr/>
            <p:nvPr/>
          </p:nvSpPr>
          <p:spPr>
            <a:xfrm rot="19774772">
              <a:off x="1610427" y="3723539"/>
              <a:ext cx="180000" cy="18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70" name="Connecteur droit 69">
              <a:extLst>
                <a:ext uri="{FF2B5EF4-FFF2-40B4-BE49-F238E27FC236}">
                  <a16:creationId xmlns:a16="http://schemas.microsoft.com/office/drawing/2014/main" id="{B30654DB-E735-8D18-9608-79B44E8CC037}"/>
                </a:ext>
              </a:extLst>
            </p:cNvPr>
            <p:cNvCxnSpPr>
              <a:cxnSpLocks/>
              <a:stCxn id="68" idx="2"/>
              <a:endCxn id="6" idx="1"/>
            </p:cNvCxnSpPr>
            <p:nvPr/>
          </p:nvCxnSpPr>
          <p:spPr>
            <a:xfrm>
              <a:off x="1745998" y="3891149"/>
              <a:ext cx="72194" cy="132829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Connecteur droit 72">
              <a:extLst>
                <a:ext uri="{FF2B5EF4-FFF2-40B4-BE49-F238E27FC236}">
                  <a16:creationId xmlns:a16="http://schemas.microsoft.com/office/drawing/2014/main" id="{F4154EDA-E9B7-13E6-1559-4A7D662761AE}"/>
                </a:ext>
              </a:extLst>
            </p:cNvPr>
            <p:cNvCxnSpPr>
              <a:cxnSpLocks/>
              <a:stCxn id="66" idx="3"/>
              <a:endCxn id="6" idx="2"/>
            </p:cNvCxnSpPr>
            <p:nvPr/>
          </p:nvCxnSpPr>
          <p:spPr>
            <a:xfrm flipV="1">
              <a:off x="1578504" y="4135461"/>
              <a:ext cx="196468" cy="3624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Connecteur droit 78">
              <a:extLst>
                <a:ext uri="{FF2B5EF4-FFF2-40B4-BE49-F238E27FC236}">
                  <a16:creationId xmlns:a16="http://schemas.microsoft.com/office/drawing/2014/main" id="{D0310C8B-8B1B-8E67-8F5E-733060528E83}"/>
                </a:ext>
              </a:extLst>
            </p:cNvPr>
            <p:cNvCxnSpPr>
              <a:cxnSpLocks/>
              <a:stCxn id="67" idx="2"/>
              <a:endCxn id="6" idx="7"/>
            </p:cNvCxnSpPr>
            <p:nvPr/>
          </p:nvCxnSpPr>
          <p:spPr>
            <a:xfrm flipH="1">
              <a:off x="2026879" y="3947435"/>
              <a:ext cx="111826" cy="7654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4" name="Groupe 183">
            <a:extLst>
              <a:ext uri="{FF2B5EF4-FFF2-40B4-BE49-F238E27FC236}">
                <a16:creationId xmlns:a16="http://schemas.microsoft.com/office/drawing/2014/main" id="{21D0EA36-3675-8E6F-44D1-879D384B2AEF}"/>
              </a:ext>
            </a:extLst>
          </p:cNvPr>
          <p:cNvGrpSpPr>
            <a:grpSpLocks noChangeAspect="1"/>
          </p:cNvGrpSpPr>
          <p:nvPr/>
        </p:nvGrpSpPr>
        <p:grpSpPr>
          <a:xfrm>
            <a:off x="7346010" y="2342212"/>
            <a:ext cx="2564068" cy="2520000"/>
            <a:chOff x="6628759" y="3569860"/>
            <a:chExt cx="2191677" cy="2154009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594A2726-AEAB-DB43-2B3C-69E4A2BE0BD6}"/>
                </a:ext>
              </a:extLst>
            </p:cNvPr>
            <p:cNvSpPr/>
            <p:nvPr/>
          </p:nvSpPr>
          <p:spPr>
            <a:xfrm>
              <a:off x="7954998" y="3996575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7BE40A16-E85D-AA7A-0E59-4BB4FA12BA49}"/>
                </a:ext>
              </a:extLst>
            </p:cNvPr>
            <p:cNvSpPr/>
            <p:nvPr/>
          </p:nvSpPr>
          <p:spPr>
            <a:xfrm>
              <a:off x="6998796" y="3827480"/>
              <a:ext cx="295127" cy="315322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4A7B776D-78D4-BF17-86EE-E1A867CCA9A3}"/>
                </a:ext>
              </a:extLst>
            </p:cNvPr>
            <p:cNvSpPr/>
            <p:nvPr/>
          </p:nvSpPr>
          <p:spPr>
            <a:xfrm>
              <a:off x="6676536" y="4460653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F2988434-3832-FBBE-2A3D-1EBE18CA4E16}"/>
                </a:ext>
              </a:extLst>
            </p:cNvPr>
            <p:cNvSpPr/>
            <p:nvPr/>
          </p:nvSpPr>
          <p:spPr>
            <a:xfrm>
              <a:off x="6786603" y="5233499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035DC984-FEAE-8EDA-9488-B880C90086EE}"/>
                </a:ext>
              </a:extLst>
            </p:cNvPr>
            <p:cNvSpPr/>
            <p:nvPr/>
          </p:nvSpPr>
          <p:spPr>
            <a:xfrm>
              <a:off x="7514736" y="5442786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20319AB6-9607-C1F2-3D3E-F21287182C6E}"/>
                </a:ext>
              </a:extLst>
            </p:cNvPr>
            <p:cNvSpPr/>
            <p:nvPr/>
          </p:nvSpPr>
          <p:spPr>
            <a:xfrm>
              <a:off x="8022735" y="5477732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F07A0C59-A00B-EE6B-14B1-50465DF5CD4C}"/>
                </a:ext>
              </a:extLst>
            </p:cNvPr>
            <p:cNvSpPr/>
            <p:nvPr/>
          </p:nvSpPr>
          <p:spPr>
            <a:xfrm>
              <a:off x="8120066" y="4468460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D2FCA651-D747-BB46-F2B0-2A03B6D980A1}"/>
                </a:ext>
              </a:extLst>
            </p:cNvPr>
            <p:cNvSpPr/>
            <p:nvPr/>
          </p:nvSpPr>
          <p:spPr>
            <a:xfrm>
              <a:off x="8600302" y="4996432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06" name="Connecteur droit 105">
              <a:extLst>
                <a:ext uri="{FF2B5EF4-FFF2-40B4-BE49-F238E27FC236}">
                  <a16:creationId xmlns:a16="http://schemas.microsoft.com/office/drawing/2014/main" id="{43261BAA-7D89-EDA3-44BD-21933F9AC4BD}"/>
                </a:ext>
              </a:extLst>
            </p:cNvPr>
            <p:cNvCxnSpPr>
              <a:cxnSpLocks/>
              <a:stCxn id="98" idx="3"/>
              <a:endCxn id="115" idx="0"/>
            </p:cNvCxnSpPr>
            <p:nvPr/>
          </p:nvCxnSpPr>
          <p:spPr>
            <a:xfrm flipH="1">
              <a:off x="7548544" y="4198924"/>
              <a:ext cx="438692" cy="40236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Connecteur droit 106">
              <a:extLst>
                <a:ext uri="{FF2B5EF4-FFF2-40B4-BE49-F238E27FC236}">
                  <a16:creationId xmlns:a16="http://schemas.microsoft.com/office/drawing/2014/main" id="{62F7051A-64D9-3B76-E2D9-42EE99BD4474}"/>
                </a:ext>
              </a:extLst>
            </p:cNvPr>
            <p:cNvCxnSpPr>
              <a:cxnSpLocks/>
              <a:stCxn id="99" idx="5"/>
              <a:endCxn id="115" idx="0"/>
            </p:cNvCxnSpPr>
            <p:nvPr/>
          </p:nvCxnSpPr>
          <p:spPr>
            <a:xfrm>
              <a:off x="7250703" y="4096624"/>
              <a:ext cx="297841" cy="50466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Connecteur droit 107">
              <a:extLst>
                <a:ext uri="{FF2B5EF4-FFF2-40B4-BE49-F238E27FC236}">
                  <a16:creationId xmlns:a16="http://schemas.microsoft.com/office/drawing/2014/main" id="{F5331DCA-236C-B5D7-B0E5-6EBA90189DC1}"/>
                </a:ext>
              </a:extLst>
            </p:cNvPr>
            <p:cNvCxnSpPr>
              <a:cxnSpLocks/>
              <a:stCxn id="100" idx="6"/>
              <a:endCxn id="115" idx="1"/>
            </p:cNvCxnSpPr>
            <p:nvPr/>
          </p:nvCxnSpPr>
          <p:spPr>
            <a:xfrm>
              <a:off x="6896670" y="4579187"/>
              <a:ext cx="471874" cy="202100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Connecteur droit 108">
              <a:extLst>
                <a:ext uri="{FF2B5EF4-FFF2-40B4-BE49-F238E27FC236}">
                  <a16:creationId xmlns:a16="http://schemas.microsoft.com/office/drawing/2014/main" id="{9668F449-90EE-C1C6-3D04-522A850331CF}"/>
                </a:ext>
              </a:extLst>
            </p:cNvPr>
            <p:cNvCxnSpPr>
              <a:cxnSpLocks/>
              <a:stCxn id="101" idx="7"/>
              <a:endCxn id="115" idx="1"/>
            </p:cNvCxnSpPr>
            <p:nvPr/>
          </p:nvCxnSpPr>
          <p:spPr>
            <a:xfrm flipV="1">
              <a:off x="6974499" y="4781287"/>
              <a:ext cx="394045" cy="486930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Connecteur droit 109">
              <a:extLst>
                <a:ext uri="{FF2B5EF4-FFF2-40B4-BE49-F238E27FC236}">
                  <a16:creationId xmlns:a16="http://schemas.microsoft.com/office/drawing/2014/main" id="{672C913A-E0C1-5E6D-E750-7BD06E150A6F}"/>
                </a:ext>
              </a:extLst>
            </p:cNvPr>
            <p:cNvCxnSpPr>
              <a:cxnSpLocks/>
              <a:stCxn id="115" idx="2"/>
              <a:endCxn id="102" idx="0"/>
            </p:cNvCxnSpPr>
            <p:nvPr/>
          </p:nvCxnSpPr>
          <p:spPr>
            <a:xfrm>
              <a:off x="7548544" y="4961287"/>
              <a:ext cx="76259" cy="481499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Connecteur droit 110">
              <a:extLst>
                <a:ext uri="{FF2B5EF4-FFF2-40B4-BE49-F238E27FC236}">
                  <a16:creationId xmlns:a16="http://schemas.microsoft.com/office/drawing/2014/main" id="{D34DEC32-0369-3DFA-AA0C-4E52CC4DAE98}"/>
                </a:ext>
              </a:extLst>
            </p:cNvPr>
            <p:cNvCxnSpPr>
              <a:cxnSpLocks/>
              <a:stCxn id="115" idx="3"/>
              <a:endCxn id="104" idx="2"/>
            </p:cNvCxnSpPr>
            <p:nvPr/>
          </p:nvCxnSpPr>
          <p:spPr>
            <a:xfrm flipV="1">
              <a:off x="7728544" y="4586994"/>
              <a:ext cx="391522" cy="19429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Connecteur droit 111">
              <a:extLst>
                <a:ext uri="{FF2B5EF4-FFF2-40B4-BE49-F238E27FC236}">
                  <a16:creationId xmlns:a16="http://schemas.microsoft.com/office/drawing/2014/main" id="{EF79F82C-664E-72DE-BB55-FA9686253E98}"/>
                </a:ext>
              </a:extLst>
            </p:cNvPr>
            <p:cNvCxnSpPr>
              <a:cxnSpLocks/>
              <a:stCxn id="116" idx="0"/>
              <a:endCxn id="104" idx="4"/>
            </p:cNvCxnSpPr>
            <p:nvPr/>
          </p:nvCxnSpPr>
          <p:spPr>
            <a:xfrm flipV="1">
              <a:off x="8166841" y="4705527"/>
              <a:ext cx="63292" cy="22086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Connecteur droit 112">
              <a:extLst>
                <a:ext uri="{FF2B5EF4-FFF2-40B4-BE49-F238E27FC236}">
                  <a16:creationId xmlns:a16="http://schemas.microsoft.com/office/drawing/2014/main" id="{6DE9AF7D-9654-4B2C-7D84-1CCF43865051}"/>
                </a:ext>
              </a:extLst>
            </p:cNvPr>
            <p:cNvCxnSpPr>
              <a:cxnSpLocks/>
              <a:stCxn id="116" idx="3"/>
              <a:endCxn id="105" idx="2"/>
            </p:cNvCxnSpPr>
            <p:nvPr/>
          </p:nvCxnSpPr>
          <p:spPr>
            <a:xfrm>
              <a:off x="8283200" y="5077755"/>
              <a:ext cx="317102" cy="37211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Connecteur droit 113">
              <a:extLst>
                <a:ext uri="{FF2B5EF4-FFF2-40B4-BE49-F238E27FC236}">
                  <a16:creationId xmlns:a16="http://schemas.microsoft.com/office/drawing/2014/main" id="{363A916C-ED32-4D22-618B-BE7AFC963E9B}"/>
                </a:ext>
              </a:extLst>
            </p:cNvPr>
            <p:cNvCxnSpPr>
              <a:cxnSpLocks/>
              <a:stCxn id="103" idx="0"/>
              <a:endCxn id="116" idx="2"/>
            </p:cNvCxnSpPr>
            <p:nvPr/>
          </p:nvCxnSpPr>
          <p:spPr>
            <a:xfrm flipH="1" flipV="1">
              <a:off x="8131837" y="5194114"/>
              <a:ext cx="965" cy="283618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527E1C41-A493-F4A6-7F14-4048A65D368F}"/>
                </a:ext>
              </a:extLst>
            </p:cNvPr>
            <p:cNvSpPr/>
            <p:nvPr/>
          </p:nvSpPr>
          <p:spPr>
            <a:xfrm>
              <a:off x="7368544" y="4601287"/>
              <a:ext cx="360000" cy="36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FB378815-AE68-AC5E-9164-090503F5EC98}"/>
                </a:ext>
              </a:extLst>
            </p:cNvPr>
            <p:cNvSpPr/>
            <p:nvPr/>
          </p:nvSpPr>
          <p:spPr>
            <a:xfrm rot="446934">
              <a:off x="8014339" y="4925253"/>
              <a:ext cx="270000" cy="27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65D018C1-55F0-00DA-37B5-014CF1AD2405}"/>
                </a:ext>
              </a:extLst>
            </p:cNvPr>
            <p:cNvSpPr/>
            <p:nvPr/>
          </p:nvSpPr>
          <p:spPr>
            <a:xfrm rot="20967410">
              <a:off x="6628759" y="3944495"/>
              <a:ext cx="180000" cy="18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03A99CC6-764B-8086-665E-709AC2BEBFB3}"/>
                </a:ext>
              </a:extLst>
            </p:cNvPr>
            <p:cNvSpPr/>
            <p:nvPr/>
          </p:nvSpPr>
          <p:spPr>
            <a:xfrm rot="2435780">
              <a:off x="7336006" y="3635418"/>
              <a:ext cx="180000" cy="18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7AC376BD-CE5C-7DF6-212E-6747FBB9CC63}"/>
                </a:ext>
              </a:extLst>
            </p:cNvPr>
            <p:cNvSpPr/>
            <p:nvPr/>
          </p:nvSpPr>
          <p:spPr>
            <a:xfrm rot="19774772">
              <a:off x="6839163" y="3569860"/>
              <a:ext cx="180000" cy="18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20" name="Connecteur droit 119">
              <a:extLst>
                <a:ext uri="{FF2B5EF4-FFF2-40B4-BE49-F238E27FC236}">
                  <a16:creationId xmlns:a16="http://schemas.microsoft.com/office/drawing/2014/main" id="{B3C3CC64-13CE-9F61-C8CE-32B8C1FC0D99}"/>
                </a:ext>
              </a:extLst>
            </p:cNvPr>
            <p:cNvCxnSpPr>
              <a:cxnSpLocks/>
              <a:stCxn id="119" idx="2"/>
              <a:endCxn id="99" idx="1"/>
            </p:cNvCxnSpPr>
            <p:nvPr/>
          </p:nvCxnSpPr>
          <p:spPr>
            <a:xfrm>
              <a:off x="6974734" y="3737470"/>
              <a:ext cx="67282" cy="136188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Connecteur droit 120">
              <a:extLst>
                <a:ext uri="{FF2B5EF4-FFF2-40B4-BE49-F238E27FC236}">
                  <a16:creationId xmlns:a16="http://schemas.microsoft.com/office/drawing/2014/main" id="{8112AF28-28F0-860F-79AD-05CA6EEC46D1}"/>
                </a:ext>
              </a:extLst>
            </p:cNvPr>
            <p:cNvCxnSpPr>
              <a:cxnSpLocks/>
              <a:stCxn id="117" idx="3"/>
              <a:endCxn id="99" idx="2"/>
            </p:cNvCxnSpPr>
            <p:nvPr/>
          </p:nvCxnSpPr>
          <p:spPr>
            <a:xfrm flipV="1">
              <a:off x="6807240" y="3985141"/>
              <a:ext cx="191556" cy="32886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Connecteur droit 121">
              <a:extLst>
                <a:ext uri="{FF2B5EF4-FFF2-40B4-BE49-F238E27FC236}">
                  <a16:creationId xmlns:a16="http://schemas.microsoft.com/office/drawing/2014/main" id="{72B0D099-0F11-15B8-0EA3-5C1E44233BDD}"/>
                </a:ext>
              </a:extLst>
            </p:cNvPr>
            <p:cNvCxnSpPr>
              <a:cxnSpLocks/>
              <a:stCxn id="118" idx="2"/>
              <a:endCxn id="99" idx="7"/>
            </p:cNvCxnSpPr>
            <p:nvPr/>
          </p:nvCxnSpPr>
          <p:spPr>
            <a:xfrm flipH="1">
              <a:off x="7250703" y="3793756"/>
              <a:ext cx="116738" cy="79902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Connecteur droit 122">
              <a:extLst>
                <a:ext uri="{FF2B5EF4-FFF2-40B4-BE49-F238E27FC236}">
                  <a16:creationId xmlns:a16="http://schemas.microsoft.com/office/drawing/2014/main" id="{59AC305D-F61C-F67B-DE74-98128BF87B7B}"/>
                </a:ext>
              </a:extLst>
            </p:cNvPr>
            <p:cNvCxnSpPr>
              <a:cxnSpLocks/>
              <a:stCxn id="98" idx="3"/>
              <a:endCxn id="116" idx="0"/>
            </p:cNvCxnSpPr>
            <p:nvPr/>
          </p:nvCxnSpPr>
          <p:spPr>
            <a:xfrm>
              <a:off x="7987236" y="4198924"/>
              <a:ext cx="179605" cy="72746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6" name="Connecteur droit 125">
              <a:extLst>
                <a:ext uri="{FF2B5EF4-FFF2-40B4-BE49-F238E27FC236}">
                  <a16:creationId xmlns:a16="http://schemas.microsoft.com/office/drawing/2014/main" id="{47E85C96-5468-DA63-558E-2EB98CC61D98}"/>
                </a:ext>
              </a:extLst>
            </p:cNvPr>
            <p:cNvCxnSpPr>
              <a:cxnSpLocks/>
              <a:stCxn id="118" idx="3"/>
              <a:endCxn id="104" idx="1"/>
            </p:cNvCxnSpPr>
            <p:nvPr/>
          </p:nvCxnSpPr>
          <p:spPr>
            <a:xfrm>
              <a:off x="7494344" y="3783983"/>
              <a:ext cx="657960" cy="71919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Connecteur droit 128">
              <a:extLst>
                <a:ext uri="{FF2B5EF4-FFF2-40B4-BE49-F238E27FC236}">
                  <a16:creationId xmlns:a16="http://schemas.microsoft.com/office/drawing/2014/main" id="{235A38D3-CCAC-37D4-8E97-CBEE19414F90}"/>
                </a:ext>
              </a:extLst>
            </p:cNvPr>
            <p:cNvCxnSpPr>
              <a:cxnSpLocks/>
              <a:stCxn id="119" idx="2"/>
              <a:endCxn id="98" idx="2"/>
            </p:cNvCxnSpPr>
            <p:nvPr/>
          </p:nvCxnSpPr>
          <p:spPr>
            <a:xfrm>
              <a:off x="6974734" y="3737470"/>
              <a:ext cx="980264" cy="3776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Connecteur droit 136">
              <a:extLst>
                <a:ext uri="{FF2B5EF4-FFF2-40B4-BE49-F238E27FC236}">
                  <a16:creationId xmlns:a16="http://schemas.microsoft.com/office/drawing/2014/main" id="{3BAB0FE5-B352-7348-F96E-17E48755BC98}"/>
                </a:ext>
              </a:extLst>
            </p:cNvPr>
            <p:cNvCxnSpPr>
              <a:cxnSpLocks/>
              <a:stCxn id="119" idx="2"/>
              <a:endCxn id="100" idx="7"/>
            </p:cNvCxnSpPr>
            <p:nvPr/>
          </p:nvCxnSpPr>
          <p:spPr>
            <a:xfrm flipH="1">
              <a:off x="6864432" y="3737470"/>
              <a:ext cx="110302" cy="75790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Connecteur droit 139">
              <a:extLst>
                <a:ext uri="{FF2B5EF4-FFF2-40B4-BE49-F238E27FC236}">
                  <a16:creationId xmlns:a16="http://schemas.microsoft.com/office/drawing/2014/main" id="{25094901-0054-74EA-467B-45A7E02F6E20}"/>
                </a:ext>
              </a:extLst>
            </p:cNvPr>
            <p:cNvCxnSpPr>
              <a:cxnSpLocks/>
              <a:stCxn id="100" idx="0"/>
              <a:endCxn id="117" idx="2"/>
            </p:cNvCxnSpPr>
            <p:nvPr/>
          </p:nvCxnSpPr>
          <p:spPr>
            <a:xfrm flipH="1" flipV="1">
              <a:off x="6735227" y="4122976"/>
              <a:ext cx="51376" cy="33767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Connecteur droit 143">
              <a:extLst>
                <a:ext uri="{FF2B5EF4-FFF2-40B4-BE49-F238E27FC236}">
                  <a16:creationId xmlns:a16="http://schemas.microsoft.com/office/drawing/2014/main" id="{EA4FB809-4BB6-8F26-7BD8-37D7B97166CD}"/>
                </a:ext>
              </a:extLst>
            </p:cNvPr>
            <p:cNvCxnSpPr>
              <a:cxnSpLocks/>
              <a:stCxn id="118" idx="2"/>
              <a:endCxn id="101" idx="0"/>
            </p:cNvCxnSpPr>
            <p:nvPr/>
          </p:nvCxnSpPr>
          <p:spPr>
            <a:xfrm flipH="1">
              <a:off x="6896670" y="3793756"/>
              <a:ext cx="470771" cy="143974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Connecteur droit 147">
              <a:extLst>
                <a:ext uri="{FF2B5EF4-FFF2-40B4-BE49-F238E27FC236}">
                  <a16:creationId xmlns:a16="http://schemas.microsoft.com/office/drawing/2014/main" id="{11377A74-98F3-911F-C6DB-5E0AD4696C92}"/>
                </a:ext>
              </a:extLst>
            </p:cNvPr>
            <p:cNvCxnSpPr>
              <a:cxnSpLocks/>
              <a:stCxn id="117" idx="2"/>
              <a:endCxn id="102" idx="0"/>
            </p:cNvCxnSpPr>
            <p:nvPr/>
          </p:nvCxnSpPr>
          <p:spPr>
            <a:xfrm>
              <a:off x="6735227" y="4122976"/>
              <a:ext cx="889576" cy="131981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Connecteur droit 150">
              <a:extLst>
                <a:ext uri="{FF2B5EF4-FFF2-40B4-BE49-F238E27FC236}">
                  <a16:creationId xmlns:a16="http://schemas.microsoft.com/office/drawing/2014/main" id="{61A297FE-7E63-504F-068B-FE62B8923288}"/>
                </a:ext>
              </a:extLst>
            </p:cNvPr>
            <p:cNvCxnSpPr>
              <a:cxnSpLocks/>
              <a:stCxn id="105" idx="2"/>
              <a:endCxn id="118" idx="3"/>
            </p:cNvCxnSpPr>
            <p:nvPr/>
          </p:nvCxnSpPr>
          <p:spPr>
            <a:xfrm flipH="1" flipV="1">
              <a:off x="7494344" y="3783983"/>
              <a:ext cx="1105958" cy="133098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Connecteur droit 154">
              <a:extLst>
                <a:ext uri="{FF2B5EF4-FFF2-40B4-BE49-F238E27FC236}">
                  <a16:creationId xmlns:a16="http://schemas.microsoft.com/office/drawing/2014/main" id="{74B13A5E-0422-B73D-FECF-5F75CD9191FA}"/>
                </a:ext>
              </a:extLst>
            </p:cNvPr>
            <p:cNvCxnSpPr>
              <a:cxnSpLocks/>
              <a:stCxn id="103" idx="0"/>
              <a:endCxn id="117" idx="2"/>
            </p:cNvCxnSpPr>
            <p:nvPr/>
          </p:nvCxnSpPr>
          <p:spPr>
            <a:xfrm flipH="1" flipV="1">
              <a:off x="6735227" y="4122976"/>
              <a:ext cx="1397575" cy="135475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AE150FA9-22A3-013E-E063-C4BA5F51C16F}"/>
                </a:ext>
              </a:extLst>
            </p:cNvPr>
            <p:cNvSpPr/>
            <p:nvPr/>
          </p:nvSpPr>
          <p:spPr>
            <a:xfrm>
              <a:off x="6786603" y="5242569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466F2605-3143-D64F-AA77-5D27F9F8E4FD}"/>
                </a:ext>
              </a:extLst>
            </p:cNvPr>
            <p:cNvSpPr/>
            <p:nvPr/>
          </p:nvSpPr>
          <p:spPr>
            <a:xfrm>
              <a:off x="7514736" y="5451856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5A04A7B1-1DC5-D604-F310-FC5CB4BE1346}"/>
                </a:ext>
              </a:extLst>
            </p:cNvPr>
            <p:cNvSpPr/>
            <p:nvPr/>
          </p:nvSpPr>
          <p:spPr>
            <a:xfrm>
              <a:off x="8022735" y="5486802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1CF20BA8-A6A4-40A9-3A4A-67DB42A6CBFC}"/>
                </a:ext>
              </a:extLst>
            </p:cNvPr>
            <p:cNvSpPr/>
            <p:nvPr/>
          </p:nvSpPr>
          <p:spPr>
            <a:xfrm rot="446934">
              <a:off x="8014339" y="4934323"/>
              <a:ext cx="270000" cy="27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87" name="ZoneTexte 186">
            <a:extLst>
              <a:ext uri="{FF2B5EF4-FFF2-40B4-BE49-F238E27FC236}">
                <a16:creationId xmlns:a16="http://schemas.microsoft.com/office/drawing/2014/main" id="{E2E6921F-12D4-72EE-C0C2-D48A985C08DE}"/>
              </a:ext>
            </a:extLst>
          </p:cNvPr>
          <p:cNvSpPr txBox="1"/>
          <p:nvPr/>
        </p:nvSpPr>
        <p:spPr>
          <a:xfrm>
            <a:off x="1915627" y="5383701"/>
            <a:ext cx="39163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u="sng" dirty="0"/>
              <a:t>Schéma méta-réseau observé</a:t>
            </a:r>
          </a:p>
        </p:txBody>
      </p:sp>
      <p:sp>
        <p:nvSpPr>
          <p:cNvPr id="188" name="ZoneTexte 187">
            <a:extLst>
              <a:ext uri="{FF2B5EF4-FFF2-40B4-BE49-F238E27FC236}">
                <a16:creationId xmlns:a16="http://schemas.microsoft.com/office/drawing/2014/main" id="{B14788DB-3C1F-853E-B616-771472329300}"/>
              </a:ext>
            </a:extLst>
          </p:cNvPr>
          <p:cNvSpPr txBox="1"/>
          <p:nvPr/>
        </p:nvSpPr>
        <p:spPr>
          <a:xfrm>
            <a:off x="7201735" y="5382980"/>
            <a:ext cx="30746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u="sng" dirty="0"/>
              <a:t>Schéma méta-réseau prédit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EF2A97A-BC93-D223-5E73-3F61ACB98E8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555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3000" dirty="0"/>
              <a:t>Hypothèse: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F45270-BD83-09AF-B927-A9D23A97BFC8}"/>
              </a:ext>
            </a:extLst>
          </p:cNvPr>
          <p:cNvSpPr/>
          <p:nvPr/>
        </p:nvSpPr>
        <p:spPr>
          <a:xfrm>
            <a:off x="5557419" y="5964902"/>
            <a:ext cx="180000" cy="18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4A89A30-6C7E-CB0D-9958-7F20B3551415}"/>
              </a:ext>
            </a:extLst>
          </p:cNvPr>
          <p:cNvSpPr/>
          <p:nvPr/>
        </p:nvSpPr>
        <p:spPr>
          <a:xfrm>
            <a:off x="5557419" y="6333728"/>
            <a:ext cx="180000" cy="180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3F75B8F6-81E5-2513-E8A8-B79995B702EF}"/>
              </a:ext>
            </a:extLst>
          </p:cNvPr>
          <p:cNvSpPr txBox="1"/>
          <p:nvPr/>
        </p:nvSpPr>
        <p:spPr>
          <a:xfrm>
            <a:off x="5831933" y="5841040"/>
            <a:ext cx="8863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Hôtes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3FC42EF1-4607-5F54-AEEE-F2806D6B38BB}"/>
              </a:ext>
            </a:extLst>
          </p:cNvPr>
          <p:cNvSpPr txBox="1"/>
          <p:nvPr/>
        </p:nvSpPr>
        <p:spPr>
          <a:xfrm>
            <a:off x="5831933" y="6190610"/>
            <a:ext cx="12292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Virus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61BF5613-7F62-25B5-422D-A13244AB272B}"/>
              </a:ext>
            </a:extLst>
          </p:cNvPr>
          <p:cNvSpPr txBox="1"/>
          <p:nvPr/>
        </p:nvSpPr>
        <p:spPr>
          <a:xfrm>
            <a:off x="1222408" y="1630023"/>
            <a:ext cx="100391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</a:t>
            </a:r>
            <a:r>
              <a:rPr lang="en-US" sz="2800" dirty="0"/>
              <a:t>Reduction de influence</a:t>
            </a:r>
            <a:r>
              <a:rPr lang="en-US" sz="2800" b="0" i="0" dirty="0">
                <a:effectLst/>
              </a:rPr>
              <a:t> des associations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1829277-ECD4-9CBA-05FB-F4F26544B4F2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22363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07C425C-FB75-68ED-A858-4C51BA9A0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999" y="699940"/>
            <a:ext cx="7956000" cy="6120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2149E7-0963-A8EF-8D35-59BC7F78021E}"/>
              </a:ext>
            </a:extLst>
          </p:cNvPr>
          <p:cNvSpPr/>
          <p:nvPr/>
        </p:nvSpPr>
        <p:spPr>
          <a:xfrm>
            <a:off x="2965142" y="790112"/>
            <a:ext cx="6393776" cy="51845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F730E0F-46C6-5737-0092-A6797E88F91C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822337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07C425C-FB75-68ED-A858-4C51BA9A0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999" y="699940"/>
            <a:ext cx="7956000" cy="6120000"/>
          </a:xfrm>
          <a:prstGeom prst="rect">
            <a:avLst/>
          </a:prstGeom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3F1BB366-04F6-90A0-086B-9EB2F0DBB13F}"/>
              </a:ext>
            </a:extLst>
          </p:cNvPr>
          <p:cNvSpPr/>
          <p:nvPr/>
        </p:nvSpPr>
        <p:spPr>
          <a:xfrm rot="8925636">
            <a:off x="3460852" y="1082088"/>
            <a:ext cx="6950279" cy="420322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7ED672A-9276-BB2E-0BCC-33209890CF1F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270362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07C425C-FB75-68ED-A858-4C51BA9A0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999" y="699940"/>
            <a:ext cx="7956000" cy="6120000"/>
          </a:xfrm>
          <a:prstGeom prst="rect">
            <a:avLst/>
          </a:prstGeom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3F1BB366-04F6-90A0-086B-9EB2F0DBB13F}"/>
              </a:ext>
            </a:extLst>
          </p:cNvPr>
          <p:cNvSpPr/>
          <p:nvPr/>
        </p:nvSpPr>
        <p:spPr>
          <a:xfrm rot="5983825">
            <a:off x="906261" y="3011988"/>
            <a:ext cx="5171562" cy="83402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3DFE22A-2E69-C021-4ABA-42F547171FFA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16892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4" name="Image 3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6F33C0D1-0A8E-21D3-E709-2194D5AC0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410" y="702440"/>
            <a:ext cx="7956000" cy="6120000"/>
          </a:xfrm>
          <a:prstGeom prst="rect">
            <a:avLst/>
          </a:prstGeom>
        </p:spPr>
      </p:pic>
      <p:sp>
        <p:nvSpPr>
          <p:cNvPr id="10" name="Trapèze 9">
            <a:extLst>
              <a:ext uri="{FF2B5EF4-FFF2-40B4-BE49-F238E27FC236}">
                <a16:creationId xmlns:a16="http://schemas.microsoft.com/office/drawing/2014/main" id="{C28935B0-81B7-1F29-20EA-D71F2BBCD581}"/>
              </a:ext>
            </a:extLst>
          </p:cNvPr>
          <p:cNvSpPr/>
          <p:nvPr/>
        </p:nvSpPr>
        <p:spPr>
          <a:xfrm flipV="1">
            <a:off x="5996884" y="4607505"/>
            <a:ext cx="198267" cy="1083076"/>
          </a:xfrm>
          <a:prstGeom prst="trapezoi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riangle isocèle 12">
            <a:extLst>
              <a:ext uri="{FF2B5EF4-FFF2-40B4-BE49-F238E27FC236}">
                <a16:creationId xmlns:a16="http://schemas.microsoft.com/office/drawing/2014/main" id="{95E1E129-664C-7287-266C-D987C0BDA08A}"/>
              </a:ext>
            </a:extLst>
          </p:cNvPr>
          <p:cNvSpPr/>
          <p:nvPr/>
        </p:nvSpPr>
        <p:spPr>
          <a:xfrm rot="10800000">
            <a:off x="7705820" y="4616385"/>
            <a:ext cx="97652" cy="108307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5118EAD-7ECB-ED1F-B0FC-80165950EFA3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067121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4" name="Image 3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6F33C0D1-0A8E-21D3-E709-2194D5AC0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410" y="702440"/>
            <a:ext cx="7956000" cy="6120000"/>
          </a:xfrm>
          <a:prstGeom prst="rect">
            <a:avLst/>
          </a:prstGeom>
        </p:spPr>
      </p:pic>
      <p:sp>
        <p:nvSpPr>
          <p:cNvPr id="10" name="Trapèze 9">
            <a:extLst>
              <a:ext uri="{FF2B5EF4-FFF2-40B4-BE49-F238E27FC236}">
                <a16:creationId xmlns:a16="http://schemas.microsoft.com/office/drawing/2014/main" id="{C28935B0-81B7-1F29-20EA-D71F2BBCD581}"/>
              </a:ext>
            </a:extLst>
          </p:cNvPr>
          <p:cNvSpPr/>
          <p:nvPr/>
        </p:nvSpPr>
        <p:spPr>
          <a:xfrm flipV="1">
            <a:off x="5995403" y="4598628"/>
            <a:ext cx="198267" cy="1083076"/>
          </a:xfrm>
          <a:prstGeom prst="trapezoi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riangle isocèle 12">
            <a:extLst>
              <a:ext uri="{FF2B5EF4-FFF2-40B4-BE49-F238E27FC236}">
                <a16:creationId xmlns:a16="http://schemas.microsoft.com/office/drawing/2014/main" id="{95E1E129-664C-7287-266C-D987C0BDA08A}"/>
              </a:ext>
            </a:extLst>
          </p:cNvPr>
          <p:cNvSpPr/>
          <p:nvPr/>
        </p:nvSpPr>
        <p:spPr>
          <a:xfrm rot="10800000">
            <a:off x="7705820" y="4616385"/>
            <a:ext cx="97652" cy="108307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A7642126-A195-69CF-1576-77BEB26633CA}"/>
              </a:ext>
            </a:extLst>
          </p:cNvPr>
          <p:cNvSpPr/>
          <p:nvPr/>
        </p:nvSpPr>
        <p:spPr>
          <a:xfrm rot="10800000">
            <a:off x="7483876" y="896645"/>
            <a:ext cx="2644836" cy="305391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rapèze 6">
            <a:extLst>
              <a:ext uri="{FF2B5EF4-FFF2-40B4-BE49-F238E27FC236}">
                <a16:creationId xmlns:a16="http://schemas.microsoft.com/office/drawing/2014/main" id="{997FB2D4-39FB-FCF9-2596-F9AA8D62B46E}"/>
              </a:ext>
            </a:extLst>
          </p:cNvPr>
          <p:cNvSpPr/>
          <p:nvPr/>
        </p:nvSpPr>
        <p:spPr>
          <a:xfrm flipV="1">
            <a:off x="4163627" y="4651896"/>
            <a:ext cx="80838" cy="310723"/>
          </a:xfrm>
          <a:prstGeom prst="trapezoi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B8CC0AB-9028-397B-3612-702001D8A26D}"/>
              </a:ext>
            </a:extLst>
          </p:cNvPr>
          <p:cNvSpPr/>
          <p:nvPr/>
        </p:nvSpPr>
        <p:spPr>
          <a:xfrm rot="12304655">
            <a:off x="3952401" y="2005574"/>
            <a:ext cx="1058391" cy="315360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BEF50FC-1D14-D8FA-9E02-0BDA63B0B44D}"/>
              </a:ext>
            </a:extLst>
          </p:cNvPr>
          <p:cNvSpPr txBox="1"/>
          <p:nvPr/>
        </p:nvSpPr>
        <p:spPr>
          <a:xfrm>
            <a:off x="9966888" y="1468250"/>
            <a:ext cx="1200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N = 402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A6920D7-65E4-7CAE-EE5B-D5E1734B2491}"/>
              </a:ext>
            </a:extLst>
          </p:cNvPr>
          <p:cNvSpPr txBox="1"/>
          <p:nvPr/>
        </p:nvSpPr>
        <p:spPr>
          <a:xfrm>
            <a:off x="5372523" y="2259372"/>
            <a:ext cx="1765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241&gt; N &gt; 74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3EA6910-958C-134C-23F3-42B3F52AB032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4122088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2566D0-DE11-6290-873E-6927FCFA99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514141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8472216-C17A-ED49-24B4-3194ACF76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537" y="1642393"/>
            <a:ext cx="5703769" cy="4387515"/>
          </a:xfrm>
          <a:prstGeom prst="rect">
            <a:avLst/>
          </a:prstGeom>
        </p:spPr>
      </p:pic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flipV="1">
            <a:off x="6969760" y="1642392"/>
            <a:ext cx="1209040" cy="382368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riangle rectangle 7">
            <a:extLst>
              <a:ext uri="{FF2B5EF4-FFF2-40B4-BE49-F238E27FC236}">
                <a16:creationId xmlns:a16="http://schemas.microsoft.com/office/drawing/2014/main" id="{88824F27-EE83-AB02-EC07-8424349EABEF}"/>
              </a:ext>
            </a:extLst>
          </p:cNvPr>
          <p:cNvSpPr/>
          <p:nvPr/>
        </p:nvSpPr>
        <p:spPr>
          <a:xfrm rot="16460214" flipV="1">
            <a:off x="8366441" y="526097"/>
            <a:ext cx="1209040" cy="177383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F7B82E6-5CF8-FA92-416D-73D1B7CDFA90}"/>
              </a:ext>
            </a:extLst>
          </p:cNvPr>
          <p:cNvSpPr txBox="1"/>
          <p:nvPr/>
        </p:nvSpPr>
        <p:spPr>
          <a:xfrm>
            <a:off x="1181944" y="1038222"/>
            <a:ext cx="94751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</a:t>
            </a:r>
            <a:r>
              <a:rPr lang="en-US" sz="2800" dirty="0"/>
              <a:t>Reduction de influence</a:t>
            </a:r>
            <a:r>
              <a:rPr lang="en-US" sz="2800" b="0" i="0" dirty="0">
                <a:effectLst/>
              </a:rPr>
              <a:t> des associations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D427D912-094E-68C8-DF56-0A2EC83DE9E6}"/>
              </a:ext>
            </a:extLst>
          </p:cNvPr>
          <p:cNvSpPr txBox="1">
            <a:spLocks/>
          </p:cNvSpPr>
          <p:nvPr/>
        </p:nvSpPr>
        <p:spPr>
          <a:xfrm>
            <a:off x="490286" y="58034"/>
            <a:ext cx="10515600" cy="770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  <a:endParaRPr lang="fr-FR" sz="1400" u="sng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7E23CD4-8B77-538C-488B-331BCB208C69}"/>
              </a:ext>
            </a:extLst>
          </p:cNvPr>
          <p:cNvSpPr txBox="1"/>
          <p:nvPr/>
        </p:nvSpPr>
        <p:spPr>
          <a:xfrm>
            <a:off x="1374408" y="3275157"/>
            <a:ext cx="3270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/>
              <a:t>H1 acceptée !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CD87614-A3C0-D96D-87E9-5CBA2217E80E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905924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8472216-C17A-ED49-24B4-3194ACF76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537" y="1642393"/>
            <a:ext cx="5703769" cy="4387515"/>
          </a:xfrm>
          <a:prstGeom prst="rect">
            <a:avLst/>
          </a:prstGeom>
        </p:spPr>
      </p:pic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rot="2097773" flipH="1" flipV="1">
            <a:off x="7013545" y="1925830"/>
            <a:ext cx="1110994" cy="352195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C927B-A030-09DA-815B-8300B5FE7019}"/>
              </a:ext>
            </a:extLst>
          </p:cNvPr>
          <p:cNvSpPr/>
          <p:nvPr/>
        </p:nvSpPr>
        <p:spPr>
          <a:xfrm>
            <a:off x="8039100" y="1974850"/>
            <a:ext cx="3584206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E4C582-97F3-9671-B82C-73330CFAA6EF}"/>
              </a:ext>
            </a:extLst>
          </p:cNvPr>
          <p:cNvSpPr/>
          <p:nvPr/>
        </p:nvSpPr>
        <p:spPr>
          <a:xfrm>
            <a:off x="9982200" y="1642393"/>
            <a:ext cx="1530350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56542A-E1BA-6D57-0A4E-ED313647B6EC}"/>
              </a:ext>
            </a:extLst>
          </p:cNvPr>
          <p:cNvSpPr txBox="1"/>
          <p:nvPr/>
        </p:nvSpPr>
        <p:spPr>
          <a:xfrm>
            <a:off x="1181944" y="1038222"/>
            <a:ext cx="94751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</a:t>
            </a:r>
            <a:r>
              <a:rPr lang="en-US" sz="2800" dirty="0"/>
              <a:t>Reduction de influence</a:t>
            </a:r>
            <a:r>
              <a:rPr lang="en-US" sz="2800" b="0" i="0" dirty="0">
                <a:effectLst/>
              </a:rPr>
              <a:t> des associations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EF537A50-6F50-B29B-E922-20482F4F486A}"/>
              </a:ext>
            </a:extLst>
          </p:cNvPr>
          <p:cNvSpPr txBox="1">
            <a:spLocks/>
          </p:cNvSpPr>
          <p:nvPr/>
        </p:nvSpPr>
        <p:spPr>
          <a:xfrm>
            <a:off x="490286" y="58034"/>
            <a:ext cx="10515600" cy="770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  <a:endParaRPr lang="fr-FR" sz="1400" u="sng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59F49EA-E1CC-5AB1-20B3-D9169C305DFD}"/>
              </a:ext>
            </a:extLst>
          </p:cNvPr>
          <p:cNvSpPr txBox="1"/>
          <p:nvPr/>
        </p:nvSpPr>
        <p:spPr>
          <a:xfrm>
            <a:off x="1635967" y="3128264"/>
            <a:ext cx="279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/>
              <a:t>H1 rejetée !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2138A79-2F00-B9CC-60C9-8B65FE32B639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470266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DF818910-917A-FC61-D3F9-15E589C8F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8734" y="1337732"/>
            <a:ext cx="9144000" cy="2192868"/>
          </a:xfrm>
        </p:spPr>
        <p:txBody>
          <a:bodyPr/>
          <a:lstStyle/>
          <a:p>
            <a:r>
              <a:rPr lang="fr-FR" dirty="0"/>
              <a:t>Partage viral potentiel</a:t>
            </a:r>
          </a:p>
        </p:txBody>
      </p:sp>
    </p:spTree>
    <p:extLst>
      <p:ext uri="{BB962C8B-B14F-4D97-AF65-F5344CB8AC3E}">
        <p14:creationId xmlns:p14="http://schemas.microsoft.com/office/powerpoint/2010/main" val="3383832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75516AA4-A775-2DF0-AB1B-AFDB603E0B32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506791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001766" y="3267267"/>
            <a:ext cx="527426" cy="540000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31351" y="3742690"/>
            <a:ext cx="404360" cy="404360"/>
          </a:xfrm>
          <a:prstGeom prst="rect">
            <a:avLst/>
          </a:prstGeom>
        </p:spPr>
      </p:pic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Graphique 1" descr="Lapin contour">
            <a:extLst>
              <a:ext uri="{FF2B5EF4-FFF2-40B4-BE49-F238E27FC236}">
                <a16:creationId xmlns:a16="http://schemas.microsoft.com/office/drawing/2014/main" id="{A37755F7-3143-81EF-88CB-82611ABB1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7205" y="5345925"/>
            <a:ext cx="403200" cy="403200"/>
          </a:xfrm>
          <a:prstGeom prst="rect">
            <a:avLst/>
          </a:prstGeom>
        </p:spPr>
      </p:pic>
      <p:pic>
        <p:nvPicPr>
          <p:cNvPr id="3" name="Graphique 2" descr="Écureuil contour">
            <a:extLst>
              <a:ext uri="{FF2B5EF4-FFF2-40B4-BE49-F238E27FC236}">
                <a16:creationId xmlns:a16="http://schemas.microsoft.com/office/drawing/2014/main" id="{BCC833DB-52BF-34FB-8082-025ADBA903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97661" y="5345925"/>
            <a:ext cx="403200" cy="403200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5FB38AB-D31C-5D86-EFD3-83CB5814E4A1}"/>
              </a:ext>
            </a:extLst>
          </p:cNvPr>
          <p:cNvSpPr txBox="1"/>
          <p:nvPr/>
        </p:nvSpPr>
        <p:spPr>
          <a:xfrm>
            <a:off x="8594294" y="4452739"/>
            <a:ext cx="3271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Partage viral P. global</a:t>
            </a:r>
          </a:p>
          <a:p>
            <a:pPr algn="ctr"/>
            <a:r>
              <a:rPr lang="fr-FR" sz="2400" dirty="0">
                <a:solidFill>
                  <a:srgbClr val="FF0000"/>
                </a:solidFill>
              </a:rPr>
              <a:t>(référentiel)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FC97D0-9FA8-3988-2E00-F4934A68A811}"/>
              </a:ext>
            </a:extLst>
          </p:cNvPr>
          <p:cNvSpPr/>
          <p:nvPr/>
        </p:nvSpPr>
        <p:spPr>
          <a:xfrm>
            <a:off x="4058501" y="1872973"/>
            <a:ext cx="2413957" cy="906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D39B5701-83A2-77D5-C26A-5DFAE7AB947A}"/>
              </a:ext>
            </a:extLst>
          </p:cNvPr>
          <p:cNvSpPr txBox="1">
            <a:spLocks/>
          </p:cNvSpPr>
          <p:nvPr/>
        </p:nvSpPr>
        <p:spPr>
          <a:xfrm>
            <a:off x="4406679" y="1930409"/>
            <a:ext cx="1522063" cy="79113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1800" dirty="0" err="1"/>
              <a:t>Intra-ordre</a:t>
            </a:r>
            <a:endParaRPr lang="fr-F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800" dirty="0"/>
              <a:t>Extra-ordre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82A9A30-2E84-2DD5-96B2-79DFEEC3C382}"/>
              </a:ext>
            </a:extLst>
          </p:cNvPr>
          <p:cNvSpPr/>
          <p:nvPr/>
        </p:nvSpPr>
        <p:spPr>
          <a:xfrm>
            <a:off x="4268031" y="2465357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EEBF9DD-63DD-6181-37E7-82E1F9284D49}"/>
              </a:ext>
            </a:extLst>
          </p:cNvPr>
          <p:cNvSpPr/>
          <p:nvPr/>
        </p:nvSpPr>
        <p:spPr>
          <a:xfrm>
            <a:off x="4268031" y="2096086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A1ABBF8-307A-D1D7-07C5-7B20BCEF4515}"/>
              </a:ext>
            </a:extLst>
          </p:cNvPr>
          <p:cNvSpPr/>
          <p:nvPr/>
        </p:nvSpPr>
        <p:spPr>
          <a:xfrm>
            <a:off x="5278723" y="4123821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6C905C0-4778-AE68-F381-BD36B9AF4127}"/>
              </a:ext>
            </a:extLst>
          </p:cNvPr>
          <p:cNvSpPr/>
          <p:nvPr/>
        </p:nvSpPr>
        <p:spPr>
          <a:xfrm>
            <a:off x="5391270" y="4776682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Graphique 16" descr="Loup avec un remplissage uni">
            <a:extLst>
              <a:ext uri="{FF2B5EF4-FFF2-40B4-BE49-F238E27FC236}">
                <a16:creationId xmlns:a16="http://schemas.microsoft.com/office/drawing/2014/main" id="{29ED0CAA-9522-D534-9EFD-A0DF3EB68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137408" y="4902551"/>
            <a:ext cx="527426" cy="540000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phique 60" descr="Ours avec un remplissage uni">
            <a:extLst>
              <a:ext uri="{FF2B5EF4-FFF2-40B4-BE49-F238E27FC236}">
                <a16:creationId xmlns:a16="http://schemas.microsoft.com/office/drawing/2014/main" id="{640E3A0C-6600-F8D4-8FF2-E23F17B3CE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22375" y="3737169"/>
            <a:ext cx="365402" cy="365402"/>
          </a:xfrm>
          <a:prstGeom prst="rect">
            <a:avLst/>
          </a:prstGeom>
        </p:spPr>
      </p:pic>
      <p:pic>
        <p:nvPicPr>
          <p:cNvPr id="67" name="Graphique 66" descr="Castor contour">
            <a:extLst>
              <a:ext uri="{FF2B5EF4-FFF2-40B4-BE49-F238E27FC236}">
                <a16:creationId xmlns:a16="http://schemas.microsoft.com/office/drawing/2014/main" id="{21A5EA83-FA25-A93F-C93E-D401AD67D2C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495676" y="5349026"/>
            <a:ext cx="438787" cy="43878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FA4282B-A7FD-4781-011D-513B174683DD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276281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001766" y="3267267"/>
            <a:ext cx="527426" cy="540000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31351" y="3742690"/>
            <a:ext cx="404360" cy="404360"/>
          </a:xfrm>
          <a:prstGeom prst="rect">
            <a:avLst/>
          </a:prstGeom>
        </p:spPr>
      </p:pic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Graphique 1" descr="Lapin contour">
            <a:extLst>
              <a:ext uri="{FF2B5EF4-FFF2-40B4-BE49-F238E27FC236}">
                <a16:creationId xmlns:a16="http://schemas.microsoft.com/office/drawing/2014/main" id="{A37755F7-3143-81EF-88CB-82611ABB1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7205" y="5345925"/>
            <a:ext cx="403200" cy="403200"/>
          </a:xfrm>
          <a:prstGeom prst="rect">
            <a:avLst/>
          </a:prstGeom>
        </p:spPr>
      </p:pic>
      <p:pic>
        <p:nvPicPr>
          <p:cNvPr id="3" name="Graphique 2" descr="Écureuil contour">
            <a:extLst>
              <a:ext uri="{FF2B5EF4-FFF2-40B4-BE49-F238E27FC236}">
                <a16:creationId xmlns:a16="http://schemas.microsoft.com/office/drawing/2014/main" id="{BCC833DB-52BF-34FB-8082-025ADBA903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97661" y="5345925"/>
            <a:ext cx="403200" cy="403200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5FB38AB-D31C-5D86-EFD3-83CB5814E4A1}"/>
              </a:ext>
            </a:extLst>
          </p:cNvPr>
          <p:cNvSpPr txBox="1"/>
          <p:nvPr/>
        </p:nvSpPr>
        <p:spPr>
          <a:xfrm>
            <a:off x="8594294" y="4452739"/>
            <a:ext cx="3271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Partage viral P. global</a:t>
            </a:r>
          </a:p>
          <a:p>
            <a:pPr algn="ctr"/>
            <a:r>
              <a:rPr lang="fr-FR" sz="2400" dirty="0">
                <a:solidFill>
                  <a:srgbClr val="FF0000"/>
                </a:solidFill>
              </a:rPr>
              <a:t>(référentiel)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FC97D0-9FA8-3988-2E00-F4934A68A811}"/>
              </a:ext>
            </a:extLst>
          </p:cNvPr>
          <p:cNvSpPr/>
          <p:nvPr/>
        </p:nvSpPr>
        <p:spPr>
          <a:xfrm>
            <a:off x="4058501" y="1872973"/>
            <a:ext cx="2413957" cy="906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D39B5701-83A2-77D5-C26A-5DFAE7AB947A}"/>
              </a:ext>
            </a:extLst>
          </p:cNvPr>
          <p:cNvSpPr txBox="1">
            <a:spLocks/>
          </p:cNvSpPr>
          <p:nvPr/>
        </p:nvSpPr>
        <p:spPr>
          <a:xfrm>
            <a:off x="4406679" y="1930409"/>
            <a:ext cx="1522063" cy="79113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1800" dirty="0" err="1"/>
              <a:t>Intra-ordre</a:t>
            </a:r>
            <a:endParaRPr lang="fr-F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800" dirty="0"/>
              <a:t>Extra-ordre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82A9A30-2E84-2DD5-96B2-79DFEEC3C382}"/>
              </a:ext>
            </a:extLst>
          </p:cNvPr>
          <p:cNvSpPr/>
          <p:nvPr/>
        </p:nvSpPr>
        <p:spPr>
          <a:xfrm>
            <a:off x="4268031" y="2465357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EEBF9DD-63DD-6181-37E7-82E1F9284D49}"/>
              </a:ext>
            </a:extLst>
          </p:cNvPr>
          <p:cNvSpPr/>
          <p:nvPr/>
        </p:nvSpPr>
        <p:spPr>
          <a:xfrm>
            <a:off x="4268031" y="2096086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A1ABBF8-307A-D1D7-07C5-7B20BCEF4515}"/>
              </a:ext>
            </a:extLst>
          </p:cNvPr>
          <p:cNvSpPr/>
          <p:nvPr/>
        </p:nvSpPr>
        <p:spPr>
          <a:xfrm>
            <a:off x="5278723" y="4123821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6C905C0-4778-AE68-F381-BD36B9AF4127}"/>
              </a:ext>
            </a:extLst>
          </p:cNvPr>
          <p:cNvSpPr/>
          <p:nvPr/>
        </p:nvSpPr>
        <p:spPr>
          <a:xfrm>
            <a:off x="5391270" y="4776682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Graphique 16" descr="Loup avec un remplissage uni">
            <a:extLst>
              <a:ext uri="{FF2B5EF4-FFF2-40B4-BE49-F238E27FC236}">
                <a16:creationId xmlns:a16="http://schemas.microsoft.com/office/drawing/2014/main" id="{29ED0CAA-9522-D534-9EFD-A0DF3EB68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137408" y="4902551"/>
            <a:ext cx="527426" cy="540000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Graphique 54" descr="Loup avec un remplissage uni">
            <a:extLst>
              <a:ext uri="{FF2B5EF4-FFF2-40B4-BE49-F238E27FC236}">
                <a16:creationId xmlns:a16="http://schemas.microsoft.com/office/drawing/2014/main" id="{522952EF-5EA9-70FC-F8FB-D04FD6D01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0115633" y="5425403"/>
            <a:ext cx="527426" cy="540000"/>
          </a:xfrm>
          <a:prstGeom prst="rect">
            <a:avLst/>
          </a:prstGeom>
        </p:spPr>
      </p:pic>
      <p:pic>
        <p:nvPicPr>
          <p:cNvPr id="56" name="Graphique 55" descr="Chien avec un remplissage uni">
            <a:extLst>
              <a:ext uri="{FF2B5EF4-FFF2-40B4-BE49-F238E27FC236}">
                <a16:creationId xmlns:a16="http://schemas.microsoft.com/office/drawing/2014/main" id="{9BE2EC6D-57B7-66B5-9DC6-7DBDE7D1E3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6513" y="6024003"/>
            <a:ext cx="404360" cy="404360"/>
          </a:xfrm>
          <a:prstGeom prst="rect">
            <a:avLst/>
          </a:prstGeom>
        </p:spPr>
      </p:pic>
      <p:pic>
        <p:nvPicPr>
          <p:cNvPr id="57" name="Graphique 56" descr="Lapin contour">
            <a:extLst>
              <a:ext uri="{FF2B5EF4-FFF2-40B4-BE49-F238E27FC236}">
                <a16:creationId xmlns:a16="http://schemas.microsoft.com/office/drawing/2014/main" id="{2F5C6AC2-0FF0-B2EC-2536-148BCEAD97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610936" y="6024003"/>
            <a:ext cx="403200" cy="403200"/>
          </a:xfrm>
          <a:prstGeom prst="rect">
            <a:avLst/>
          </a:prstGeom>
        </p:spPr>
      </p:pic>
      <p:pic>
        <p:nvPicPr>
          <p:cNvPr id="58" name="Graphique 57" descr="Écureuil contour">
            <a:extLst>
              <a:ext uri="{FF2B5EF4-FFF2-40B4-BE49-F238E27FC236}">
                <a16:creationId xmlns:a16="http://schemas.microsoft.com/office/drawing/2014/main" id="{105EB62C-EE67-F391-0818-2568F956E7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31392" y="6024003"/>
            <a:ext cx="403200" cy="4032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4E88F1C6-C96C-E3C8-A199-3DF83DED971F}"/>
              </a:ext>
            </a:extLst>
          </p:cNvPr>
          <p:cNvSpPr/>
          <p:nvPr/>
        </p:nvSpPr>
        <p:spPr>
          <a:xfrm>
            <a:off x="9668933" y="5283736"/>
            <a:ext cx="1591734" cy="136259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4D284DCF-D8D9-A5CE-82E7-8126A2E4E3BB}"/>
              </a:ext>
            </a:extLst>
          </p:cNvPr>
          <p:cNvSpPr txBox="1"/>
          <p:nvPr/>
        </p:nvSpPr>
        <p:spPr>
          <a:xfrm>
            <a:off x="9965472" y="5216804"/>
            <a:ext cx="113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</a:t>
            </a:r>
          </a:p>
        </p:txBody>
      </p:sp>
      <p:pic>
        <p:nvPicPr>
          <p:cNvPr id="61" name="Graphique 60" descr="Ours avec un remplissage uni">
            <a:extLst>
              <a:ext uri="{FF2B5EF4-FFF2-40B4-BE49-F238E27FC236}">
                <a16:creationId xmlns:a16="http://schemas.microsoft.com/office/drawing/2014/main" id="{640E3A0C-6600-F8D4-8FF2-E23F17B3CE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22375" y="3737169"/>
            <a:ext cx="365402" cy="365402"/>
          </a:xfrm>
          <a:prstGeom prst="rect">
            <a:avLst/>
          </a:prstGeom>
        </p:spPr>
      </p:pic>
      <p:pic>
        <p:nvPicPr>
          <p:cNvPr id="66" name="Graphique 65" descr="Ours avec un remplissage uni">
            <a:extLst>
              <a:ext uri="{FF2B5EF4-FFF2-40B4-BE49-F238E27FC236}">
                <a16:creationId xmlns:a16="http://schemas.microsoft.com/office/drawing/2014/main" id="{339EEC41-66ED-8802-D940-3ADD19F51A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47350" y="6326403"/>
            <a:ext cx="365402" cy="365402"/>
          </a:xfrm>
          <a:prstGeom prst="rect">
            <a:avLst/>
          </a:prstGeom>
        </p:spPr>
      </p:pic>
      <p:pic>
        <p:nvPicPr>
          <p:cNvPr id="67" name="Graphique 66" descr="Castor contour">
            <a:extLst>
              <a:ext uri="{FF2B5EF4-FFF2-40B4-BE49-F238E27FC236}">
                <a16:creationId xmlns:a16="http://schemas.microsoft.com/office/drawing/2014/main" id="{21A5EA83-FA25-A93F-C93E-D401AD67D2C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495676" y="5349026"/>
            <a:ext cx="438787" cy="438787"/>
          </a:xfrm>
          <a:prstGeom prst="rect">
            <a:avLst/>
          </a:prstGeom>
        </p:spPr>
      </p:pic>
      <p:pic>
        <p:nvPicPr>
          <p:cNvPr id="69" name="Graphique 68" descr="Castor contour">
            <a:extLst>
              <a:ext uri="{FF2B5EF4-FFF2-40B4-BE49-F238E27FC236}">
                <a16:creationId xmlns:a16="http://schemas.microsoft.com/office/drawing/2014/main" id="{D1031596-1E56-174F-221C-25FFEECA9C1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386589" y="6297186"/>
            <a:ext cx="404360" cy="40436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01D5C7E-DB94-E0AA-5D88-EF28B78D7C1D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202628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001766" y="3267267"/>
            <a:ext cx="527426" cy="540000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31351" y="3742690"/>
            <a:ext cx="404360" cy="404360"/>
          </a:xfrm>
          <a:prstGeom prst="rect">
            <a:avLst/>
          </a:prstGeom>
        </p:spPr>
      </p:pic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Graphique 1" descr="Lapin contour">
            <a:extLst>
              <a:ext uri="{FF2B5EF4-FFF2-40B4-BE49-F238E27FC236}">
                <a16:creationId xmlns:a16="http://schemas.microsoft.com/office/drawing/2014/main" id="{A37755F7-3143-81EF-88CB-82611ABB1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7205" y="5345925"/>
            <a:ext cx="403200" cy="403200"/>
          </a:xfrm>
          <a:prstGeom prst="rect">
            <a:avLst/>
          </a:prstGeom>
        </p:spPr>
      </p:pic>
      <p:pic>
        <p:nvPicPr>
          <p:cNvPr id="3" name="Graphique 2" descr="Écureuil contour">
            <a:extLst>
              <a:ext uri="{FF2B5EF4-FFF2-40B4-BE49-F238E27FC236}">
                <a16:creationId xmlns:a16="http://schemas.microsoft.com/office/drawing/2014/main" id="{BCC833DB-52BF-34FB-8082-025ADBA903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97661" y="5345925"/>
            <a:ext cx="403200" cy="403200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5FB38AB-D31C-5D86-EFD3-83CB5814E4A1}"/>
              </a:ext>
            </a:extLst>
          </p:cNvPr>
          <p:cNvSpPr txBox="1"/>
          <p:nvPr/>
        </p:nvSpPr>
        <p:spPr>
          <a:xfrm>
            <a:off x="8594294" y="4452739"/>
            <a:ext cx="3271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Partage viral P. global</a:t>
            </a:r>
          </a:p>
          <a:p>
            <a:pPr algn="ctr"/>
            <a:r>
              <a:rPr lang="fr-FR" sz="2400" dirty="0">
                <a:solidFill>
                  <a:srgbClr val="FF0000"/>
                </a:solidFill>
              </a:rPr>
              <a:t>(référentiel)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FC97D0-9FA8-3988-2E00-F4934A68A811}"/>
              </a:ext>
            </a:extLst>
          </p:cNvPr>
          <p:cNvSpPr/>
          <p:nvPr/>
        </p:nvSpPr>
        <p:spPr>
          <a:xfrm>
            <a:off x="4058501" y="1872973"/>
            <a:ext cx="2413957" cy="906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D39B5701-83A2-77D5-C26A-5DFAE7AB947A}"/>
              </a:ext>
            </a:extLst>
          </p:cNvPr>
          <p:cNvSpPr txBox="1">
            <a:spLocks/>
          </p:cNvSpPr>
          <p:nvPr/>
        </p:nvSpPr>
        <p:spPr>
          <a:xfrm>
            <a:off x="4406679" y="1930409"/>
            <a:ext cx="1522063" cy="79113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1800" dirty="0" err="1"/>
              <a:t>Intra-ordre</a:t>
            </a:r>
            <a:endParaRPr lang="fr-F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800" dirty="0"/>
              <a:t>Extra-ordre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82A9A30-2E84-2DD5-96B2-79DFEEC3C382}"/>
              </a:ext>
            </a:extLst>
          </p:cNvPr>
          <p:cNvSpPr/>
          <p:nvPr/>
        </p:nvSpPr>
        <p:spPr>
          <a:xfrm>
            <a:off x="4268031" y="2465357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EEBF9DD-63DD-6181-37E7-82E1F9284D49}"/>
              </a:ext>
            </a:extLst>
          </p:cNvPr>
          <p:cNvSpPr/>
          <p:nvPr/>
        </p:nvSpPr>
        <p:spPr>
          <a:xfrm>
            <a:off x="4268031" y="2096086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A1ABBF8-307A-D1D7-07C5-7B20BCEF4515}"/>
              </a:ext>
            </a:extLst>
          </p:cNvPr>
          <p:cNvSpPr/>
          <p:nvPr/>
        </p:nvSpPr>
        <p:spPr>
          <a:xfrm>
            <a:off x="5278723" y="4123821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6C905C0-4778-AE68-F381-BD36B9AF4127}"/>
              </a:ext>
            </a:extLst>
          </p:cNvPr>
          <p:cNvSpPr/>
          <p:nvPr/>
        </p:nvSpPr>
        <p:spPr>
          <a:xfrm>
            <a:off x="5391270" y="4776682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Graphique 16" descr="Loup avec un remplissage uni">
            <a:extLst>
              <a:ext uri="{FF2B5EF4-FFF2-40B4-BE49-F238E27FC236}">
                <a16:creationId xmlns:a16="http://schemas.microsoft.com/office/drawing/2014/main" id="{29ED0CAA-9522-D534-9EFD-A0DF3EB68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137408" y="4902551"/>
            <a:ext cx="527426" cy="540000"/>
          </a:xfrm>
          <a:prstGeom prst="rect">
            <a:avLst/>
          </a:prstGeom>
        </p:spPr>
      </p:pic>
      <p:pic>
        <p:nvPicPr>
          <p:cNvPr id="22" name="Graphique 21" descr="Chien avec un remplissage uni">
            <a:extLst>
              <a:ext uri="{FF2B5EF4-FFF2-40B4-BE49-F238E27FC236}">
                <a16:creationId xmlns:a16="http://schemas.microsoft.com/office/drawing/2014/main" id="{CE1DE166-ABD8-E2A7-077B-E9FD887DD4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36356" y="4043240"/>
            <a:ext cx="404360" cy="404360"/>
          </a:xfrm>
          <a:prstGeom prst="rect">
            <a:avLst/>
          </a:prstGeom>
        </p:spPr>
      </p:pic>
      <p:pic>
        <p:nvPicPr>
          <p:cNvPr id="25" name="Graphique 24" descr="Écureuil contour">
            <a:extLst>
              <a:ext uri="{FF2B5EF4-FFF2-40B4-BE49-F238E27FC236}">
                <a16:creationId xmlns:a16="http://schemas.microsoft.com/office/drawing/2014/main" id="{8D71B170-D286-DB74-21A5-466E769CE7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05902" y="5453041"/>
            <a:ext cx="403200" cy="403200"/>
          </a:xfrm>
          <a:prstGeom prst="rect">
            <a:avLst/>
          </a:prstGeom>
        </p:spPr>
      </p:pic>
      <p:sp>
        <p:nvSpPr>
          <p:cNvPr id="29" name="Ellipse 28">
            <a:extLst>
              <a:ext uri="{FF2B5EF4-FFF2-40B4-BE49-F238E27FC236}">
                <a16:creationId xmlns:a16="http://schemas.microsoft.com/office/drawing/2014/main" id="{98172FF4-3A64-C3E5-9E0D-B114EC4A3601}"/>
              </a:ext>
            </a:extLst>
          </p:cNvPr>
          <p:cNvSpPr/>
          <p:nvPr/>
        </p:nvSpPr>
        <p:spPr>
          <a:xfrm>
            <a:off x="6910848" y="4965685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8EDFAD67-9072-3641-1090-FD330B9442DC}"/>
              </a:ext>
            </a:extLst>
          </p:cNvPr>
          <p:cNvSpPr/>
          <p:nvPr/>
        </p:nvSpPr>
        <p:spPr>
          <a:xfrm>
            <a:off x="7081525" y="4433608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Graphique 33" descr="Lapin contour">
            <a:extLst>
              <a:ext uri="{FF2B5EF4-FFF2-40B4-BE49-F238E27FC236}">
                <a16:creationId xmlns:a16="http://schemas.microsoft.com/office/drawing/2014/main" id="{51FC77B3-5A0F-C0FB-7D89-C1ED55BBDC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52718" y="3537267"/>
            <a:ext cx="540000" cy="540000"/>
          </a:xfrm>
          <a:prstGeom prst="rect">
            <a:avLst/>
          </a:prstGeom>
        </p:spPr>
      </p:pic>
      <p:pic>
        <p:nvPicPr>
          <p:cNvPr id="48" name="Graphique 47" descr="Lapin contour">
            <a:extLst>
              <a:ext uri="{FF2B5EF4-FFF2-40B4-BE49-F238E27FC236}">
                <a16:creationId xmlns:a16="http://schemas.microsoft.com/office/drawing/2014/main" id="{9795CC8E-2905-0F5B-0EC2-0C5CA540F6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15913" y="5028792"/>
            <a:ext cx="540000" cy="540000"/>
          </a:xfrm>
          <a:prstGeom prst="rect">
            <a:avLst/>
          </a:prstGeom>
        </p:spPr>
      </p:pic>
      <p:pic>
        <p:nvPicPr>
          <p:cNvPr id="49" name="Graphique 48" descr="Loup avec un remplissage uni">
            <a:extLst>
              <a:ext uri="{FF2B5EF4-FFF2-40B4-BE49-F238E27FC236}">
                <a16:creationId xmlns:a16="http://schemas.microsoft.com/office/drawing/2014/main" id="{EA2853DE-5F6F-CFF1-04AD-4032EC2B7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601396" y="4043239"/>
            <a:ext cx="349879" cy="358221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phique 60" descr="Ours avec un remplissage uni">
            <a:extLst>
              <a:ext uri="{FF2B5EF4-FFF2-40B4-BE49-F238E27FC236}">
                <a16:creationId xmlns:a16="http://schemas.microsoft.com/office/drawing/2014/main" id="{640E3A0C-6600-F8D4-8FF2-E23F17B3CE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22375" y="3737169"/>
            <a:ext cx="365402" cy="365402"/>
          </a:xfrm>
          <a:prstGeom prst="rect">
            <a:avLst/>
          </a:prstGeom>
        </p:spPr>
      </p:pic>
      <p:pic>
        <p:nvPicPr>
          <p:cNvPr id="62" name="Graphique 61" descr="Ours avec un remplissage uni">
            <a:extLst>
              <a:ext uri="{FF2B5EF4-FFF2-40B4-BE49-F238E27FC236}">
                <a16:creationId xmlns:a16="http://schemas.microsoft.com/office/drawing/2014/main" id="{374438EF-CF40-284E-CDAD-838EABC6EC1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381909" y="4061911"/>
            <a:ext cx="365402" cy="365402"/>
          </a:xfrm>
          <a:prstGeom prst="rect">
            <a:avLst/>
          </a:prstGeom>
        </p:spPr>
      </p:pic>
      <p:pic>
        <p:nvPicPr>
          <p:cNvPr id="67" name="Graphique 66" descr="Castor contour">
            <a:extLst>
              <a:ext uri="{FF2B5EF4-FFF2-40B4-BE49-F238E27FC236}">
                <a16:creationId xmlns:a16="http://schemas.microsoft.com/office/drawing/2014/main" id="{21A5EA83-FA25-A93F-C93E-D401AD67D2C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495676" y="5349026"/>
            <a:ext cx="438787" cy="438787"/>
          </a:xfrm>
          <a:prstGeom prst="rect">
            <a:avLst/>
          </a:prstGeom>
        </p:spPr>
      </p:pic>
      <p:pic>
        <p:nvPicPr>
          <p:cNvPr id="68" name="Graphique 67" descr="Castor contour">
            <a:extLst>
              <a:ext uri="{FF2B5EF4-FFF2-40B4-BE49-F238E27FC236}">
                <a16:creationId xmlns:a16="http://schemas.microsoft.com/office/drawing/2014/main" id="{E9465070-A7BF-B233-D142-1BB8790B8A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49293" y="5453041"/>
            <a:ext cx="438787" cy="438787"/>
          </a:xfrm>
          <a:prstGeom prst="rect">
            <a:avLst/>
          </a:prstGeom>
        </p:spPr>
      </p:pic>
      <p:pic>
        <p:nvPicPr>
          <p:cNvPr id="8" name="Graphique 7" descr="Chien avec un remplissage uni">
            <a:extLst>
              <a:ext uri="{FF2B5EF4-FFF2-40B4-BE49-F238E27FC236}">
                <a16:creationId xmlns:a16="http://schemas.microsoft.com/office/drawing/2014/main" id="{36C0592F-12A5-270D-7FAA-3763F2661C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6513" y="6024003"/>
            <a:ext cx="404360" cy="404360"/>
          </a:xfrm>
          <a:prstGeom prst="rect">
            <a:avLst/>
          </a:prstGeom>
        </p:spPr>
      </p:pic>
      <p:pic>
        <p:nvPicPr>
          <p:cNvPr id="16" name="Graphique 15" descr="Écureuil contour">
            <a:extLst>
              <a:ext uri="{FF2B5EF4-FFF2-40B4-BE49-F238E27FC236}">
                <a16:creationId xmlns:a16="http://schemas.microsoft.com/office/drawing/2014/main" id="{9E8AF9E5-27A6-D9FC-5661-0A72F44633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31392" y="6024003"/>
            <a:ext cx="403200" cy="4032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7ED9264-A4D7-6C3C-35CC-CD49C52D462F}"/>
              </a:ext>
            </a:extLst>
          </p:cNvPr>
          <p:cNvSpPr/>
          <p:nvPr/>
        </p:nvSpPr>
        <p:spPr>
          <a:xfrm>
            <a:off x="9668933" y="5283736"/>
            <a:ext cx="1591734" cy="136259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DE22F6B-E46E-FFD6-A4B5-8DC97FE89A49}"/>
              </a:ext>
            </a:extLst>
          </p:cNvPr>
          <p:cNvSpPr txBox="1"/>
          <p:nvPr/>
        </p:nvSpPr>
        <p:spPr>
          <a:xfrm>
            <a:off x="9965472" y="5216804"/>
            <a:ext cx="113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</a:t>
            </a:r>
          </a:p>
        </p:txBody>
      </p:sp>
      <p:pic>
        <p:nvPicPr>
          <p:cNvPr id="21" name="Graphique 20" descr="Ours avec un remplissage uni">
            <a:extLst>
              <a:ext uri="{FF2B5EF4-FFF2-40B4-BE49-F238E27FC236}">
                <a16:creationId xmlns:a16="http://schemas.microsoft.com/office/drawing/2014/main" id="{888B3033-0893-22FF-0E6E-EB784D143E2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47350" y="6326403"/>
            <a:ext cx="365402" cy="365402"/>
          </a:xfrm>
          <a:prstGeom prst="rect">
            <a:avLst/>
          </a:prstGeom>
        </p:spPr>
      </p:pic>
      <p:pic>
        <p:nvPicPr>
          <p:cNvPr id="23" name="Graphique 22" descr="Castor contour">
            <a:extLst>
              <a:ext uri="{FF2B5EF4-FFF2-40B4-BE49-F238E27FC236}">
                <a16:creationId xmlns:a16="http://schemas.microsoft.com/office/drawing/2014/main" id="{D8EBDCF7-3413-AD3B-0A1B-19BA4F4BCA3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386589" y="6297186"/>
            <a:ext cx="404360" cy="404360"/>
          </a:xfrm>
          <a:prstGeom prst="rect">
            <a:avLst/>
          </a:prstGeom>
        </p:spPr>
      </p:pic>
      <p:pic>
        <p:nvPicPr>
          <p:cNvPr id="24" name="Graphique 23" descr="Lapin contour">
            <a:extLst>
              <a:ext uri="{FF2B5EF4-FFF2-40B4-BE49-F238E27FC236}">
                <a16:creationId xmlns:a16="http://schemas.microsoft.com/office/drawing/2014/main" id="{ED195D3F-11BA-55F7-BB6A-83F4BB08C2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77195" y="5470483"/>
            <a:ext cx="575210" cy="575210"/>
          </a:xfrm>
          <a:prstGeom prst="rect">
            <a:avLst/>
          </a:prstGeom>
        </p:spPr>
      </p:pic>
      <p:pic>
        <p:nvPicPr>
          <p:cNvPr id="26" name="Graphique 25" descr="Loup avec un remplissage uni">
            <a:extLst>
              <a:ext uri="{FF2B5EF4-FFF2-40B4-BE49-F238E27FC236}">
                <a16:creationId xmlns:a16="http://schemas.microsoft.com/office/drawing/2014/main" id="{F661C094-E54A-9455-A31D-DE7F81B63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0649592" y="6053329"/>
            <a:ext cx="349879" cy="358221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C4A3F5EF-33C2-3037-B6DE-41668BF28D50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863364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289C62-0DD9-5A43-2DEE-D3FD047FC5FF}"/>
              </a:ext>
            </a:extLst>
          </p:cNvPr>
          <p:cNvSpPr/>
          <p:nvPr/>
        </p:nvSpPr>
        <p:spPr>
          <a:xfrm>
            <a:off x="3905036" y="2851594"/>
            <a:ext cx="4857779" cy="18096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7D769C-140D-0C06-5981-23150E243DF2}"/>
              </a:ext>
            </a:extLst>
          </p:cNvPr>
          <p:cNvSpPr/>
          <p:nvPr/>
        </p:nvSpPr>
        <p:spPr>
          <a:xfrm>
            <a:off x="3860800" y="4718014"/>
            <a:ext cx="4857779" cy="1222988"/>
          </a:xfrm>
          <a:prstGeom prst="rect">
            <a:avLst/>
          </a:prstGeom>
          <a:solidFill>
            <a:srgbClr val="FFC5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001766" y="3267267"/>
            <a:ext cx="527426" cy="540000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31351" y="3742690"/>
            <a:ext cx="404360" cy="404360"/>
          </a:xfrm>
          <a:prstGeom prst="rect">
            <a:avLst/>
          </a:prstGeom>
        </p:spPr>
      </p:pic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Graphique 1" descr="Lapin contour">
            <a:extLst>
              <a:ext uri="{FF2B5EF4-FFF2-40B4-BE49-F238E27FC236}">
                <a16:creationId xmlns:a16="http://schemas.microsoft.com/office/drawing/2014/main" id="{A37755F7-3143-81EF-88CB-82611ABB1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7205" y="5345925"/>
            <a:ext cx="403200" cy="403200"/>
          </a:xfrm>
          <a:prstGeom prst="rect">
            <a:avLst/>
          </a:prstGeom>
        </p:spPr>
      </p:pic>
      <p:pic>
        <p:nvPicPr>
          <p:cNvPr id="3" name="Graphique 2" descr="Écureuil contour">
            <a:extLst>
              <a:ext uri="{FF2B5EF4-FFF2-40B4-BE49-F238E27FC236}">
                <a16:creationId xmlns:a16="http://schemas.microsoft.com/office/drawing/2014/main" id="{BCC833DB-52BF-34FB-8082-025ADBA903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97661" y="5345925"/>
            <a:ext cx="403200" cy="403200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5FB38AB-D31C-5D86-EFD3-83CB5814E4A1}"/>
              </a:ext>
            </a:extLst>
          </p:cNvPr>
          <p:cNvSpPr txBox="1"/>
          <p:nvPr/>
        </p:nvSpPr>
        <p:spPr>
          <a:xfrm>
            <a:off x="8594294" y="4452739"/>
            <a:ext cx="3271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Partage viral P. global</a:t>
            </a:r>
          </a:p>
          <a:p>
            <a:pPr algn="ctr"/>
            <a:r>
              <a:rPr lang="fr-FR" sz="2400" dirty="0">
                <a:solidFill>
                  <a:srgbClr val="FF0000"/>
                </a:solidFill>
              </a:rPr>
              <a:t>(référentiel)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FC97D0-9FA8-3988-2E00-F4934A68A811}"/>
              </a:ext>
            </a:extLst>
          </p:cNvPr>
          <p:cNvSpPr/>
          <p:nvPr/>
        </p:nvSpPr>
        <p:spPr>
          <a:xfrm>
            <a:off x="4058501" y="1872973"/>
            <a:ext cx="2413957" cy="906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D39B5701-83A2-77D5-C26A-5DFAE7AB947A}"/>
              </a:ext>
            </a:extLst>
          </p:cNvPr>
          <p:cNvSpPr txBox="1">
            <a:spLocks/>
          </p:cNvSpPr>
          <p:nvPr/>
        </p:nvSpPr>
        <p:spPr>
          <a:xfrm>
            <a:off x="4406679" y="1930409"/>
            <a:ext cx="1522063" cy="79113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1800" dirty="0" err="1"/>
              <a:t>Intra-ordre</a:t>
            </a:r>
            <a:endParaRPr lang="fr-F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800" dirty="0"/>
              <a:t>Extra-ordre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82A9A30-2E84-2DD5-96B2-79DFEEC3C382}"/>
              </a:ext>
            </a:extLst>
          </p:cNvPr>
          <p:cNvSpPr/>
          <p:nvPr/>
        </p:nvSpPr>
        <p:spPr>
          <a:xfrm>
            <a:off x="4268031" y="2465357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EEBF9DD-63DD-6181-37E7-82E1F9284D49}"/>
              </a:ext>
            </a:extLst>
          </p:cNvPr>
          <p:cNvSpPr/>
          <p:nvPr/>
        </p:nvSpPr>
        <p:spPr>
          <a:xfrm>
            <a:off x="4268031" y="2096086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A1ABBF8-307A-D1D7-07C5-7B20BCEF4515}"/>
              </a:ext>
            </a:extLst>
          </p:cNvPr>
          <p:cNvSpPr/>
          <p:nvPr/>
        </p:nvSpPr>
        <p:spPr>
          <a:xfrm>
            <a:off x="5278723" y="4123821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6C905C0-4778-AE68-F381-BD36B9AF4127}"/>
              </a:ext>
            </a:extLst>
          </p:cNvPr>
          <p:cNvSpPr/>
          <p:nvPr/>
        </p:nvSpPr>
        <p:spPr>
          <a:xfrm>
            <a:off x="5391270" y="4776682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Graphique 16" descr="Loup avec un remplissage uni">
            <a:extLst>
              <a:ext uri="{FF2B5EF4-FFF2-40B4-BE49-F238E27FC236}">
                <a16:creationId xmlns:a16="http://schemas.microsoft.com/office/drawing/2014/main" id="{29ED0CAA-9522-D534-9EFD-A0DF3EB68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137408" y="4902551"/>
            <a:ext cx="527426" cy="540000"/>
          </a:xfrm>
          <a:prstGeom prst="rect">
            <a:avLst/>
          </a:prstGeom>
        </p:spPr>
      </p:pic>
      <p:pic>
        <p:nvPicPr>
          <p:cNvPr id="22" name="Graphique 21" descr="Chien avec un remplissage uni">
            <a:extLst>
              <a:ext uri="{FF2B5EF4-FFF2-40B4-BE49-F238E27FC236}">
                <a16:creationId xmlns:a16="http://schemas.microsoft.com/office/drawing/2014/main" id="{CE1DE166-ABD8-E2A7-077B-E9FD887DD4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36356" y="4043240"/>
            <a:ext cx="404360" cy="404360"/>
          </a:xfrm>
          <a:prstGeom prst="rect">
            <a:avLst/>
          </a:prstGeom>
        </p:spPr>
      </p:pic>
      <p:pic>
        <p:nvPicPr>
          <p:cNvPr id="25" name="Graphique 24" descr="Écureuil contour">
            <a:extLst>
              <a:ext uri="{FF2B5EF4-FFF2-40B4-BE49-F238E27FC236}">
                <a16:creationId xmlns:a16="http://schemas.microsoft.com/office/drawing/2014/main" id="{8D71B170-D286-DB74-21A5-466E769CE7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05902" y="5453041"/>
            <a:ext cx="403200" cy="403200"/>
          </a:xfrm>
          <a:prstGeom prst="rect">
            <a:avLst/>
          </a:prstGeom>
        </p:spPr>
      </p:pic>
      <p:sp>
        <p:nvSpPr>
          <p:cNvPr id="29" name="Ellipse 28">
            <a:extLst>
              <a:ext uri="{FF2B5EF4-FFF2-40B4-BE49-F238E27FC236}">
                <a16:creationId xmlns:a16="http://schemas.microsoft.com/office/drawing/2014/main" id="{98172FF4-3A64-C3E5-9E0D-B114EC4A3601}"/>
              </a:ext>
            </a:extLst>
          </p:cNvPr>
          <p:cNvSpPr/>
          <p:nvPr/>
        </p:nvSpPr>
        <p:spPr>
          <a:xfrm>
            <a:off x="6910848" y="4965685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8EDFAD67-9072-3641-1090-FD330B9442DC}"/>
              </a:ext>
            </a:extLst>
          </p:cNvPr>
          <p:cNvSpPr/>
          <p:nvPr/>
        </p:nvSpPr>
        <p:spPr>
          <a:xfrm>
            <a:off x="7081525" y="4433608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Graphique 33" descr="Lapin contour">
            <a:extLst>
              <a:ext uri="{FF2B5EF4-FFF2-40B4-BE49-F238E27FC236}">
                <a16:creationId xmlns:a16="http://schemas.microsoft.com/office/drawing/2014/main" id="{51FC77B3-5A0F-C0FB-7D89-C1ED55BBDC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52718" y="3537267"/>
            <a:ext cx="540000" cy="540000"/>
          </a:xfrm>
          <a:prstGeom prst="rect">
            <a:avLst/>
          </a:prstGeom>
        </p:spPr>
      </p:pic>
      <p:pic>
        <p:nvPicPr>
          <p:cNvPr id="48" name="Graphique 47" descr="Lapin contour">
            <a:extLst>
              <a:ext uri="{FF2B5EF4-FFF2-40B4-BE49-F238E27FC236}">
                <a16:creationId xmlns:a16="http://schemas.microsoft.com/office/drawing/2014/main" id="{9795CC8E-2905-0F5B-0EC2-0C5CA540F6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15913" y="5028792"/>
            <a:ext cx="540000" cy="540000"/>
          </a:xfrm>
          <a:prstGeom prst="rect">
            <a:avLst/>
          </a:prstGeom>
        </p:spPr>
      </p:pic>
      <p:pic>
        <p:nvPicPr>
          <p:cNvPr id="49" name="Graphique 48" descr="Loup avec un remplissage uni">
            <a:extLst>
              <a:ext uri="{FF2B5EF4-FFF2-40B4-BE49-F238E27FC236}">
                <a16:creationId xmlns:a16="http://schemas.microsoft.com/office/drawing/2014/main" id="{EA2853DE-5F6F-CFF1-04AD-4032EC2B7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601396" y="4043239"/>
            <a:ext cx="349879" cy="358221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phique 60" descr="Ours avec un remplissage uni">
            <a:extLst>
              <a:ext uri="{FF2B5EF4-FFF2-40B4-BE49-F238E27FC236}">
                <a16:creationId xmlns:a16="http://schemas.microsoft.com/office/drawing/2014/main" id="{640E3A0C-6600-F8D4-8FF2-E23F17B3CE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22375" y="3737169"/>
            <a:ext cx="365402" cy="365402"/>
          </a:xfrm>
          <a:prstGeom prst="rect">
            <a:avLst/>
          </a:prstGeom>
        </p:spPr>
      </p:pic>
      <p:pic>
        <p:nvPicPr>
          <p:cNvPr id="62" name="Graphique 61" descr="Ours avec un remplissage uni">
            <a:extLst>
              <a:ext uri="{FF2B5EF4-FFF2-40B4-BE49-F238E27FC236}">
                <a16:creationId xmlns:a16="http://schemas.microsoft.com/office/drawing/2014/main" id="{374438EF-CF40-284E-CDAD-838EABC6EC1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381909" y="4061911"/>
            <a:ext cx="365402" cy="365402"/>
          </a:xfrm>
          <a:prstGeom prst="rect">
            <a:avLst/>
          </a:prstGeom>
        </p:spPr>
      </p:pic>
      <p:pic>
        <p:nvPicPr>
          <p:cNvPr id="67" name="Graphique 66" descr="Castor contour">
            <a:extLst>
              <a:ext uri="{FF2B5EF4-FFF2-40B4-BE49-F238E27FC236}">
                <a16:creationId xmlns:a16="http://schemas.microsoft.com/office/drawing/2014/main" id="{21A5EA83-FA25-A93F-C93E-D401AD67D2C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495676" y="5349026"/>
            <a:ext cx="438787" cy="438787"/>
          </a:xfrm>
          <a:prstGeom prst="rect">
            <a:avLst/>
          </a:prstGeom>
        </p:spPr>
      </p:pic>
      <p:pic>
        <p:nvPicPr>
          <p:cNvPr id="68" name="Graphique 67" descr="Castor contour">
            <a:extLst>
              <a:ext uri="{FF2B5EF4-FFF2-40B4-BE49-F238E27FC236}">
                <a16:creationId xmlns:a16="http://schemas.microsoft.com/office/drawing/2014/main" id="{E9465070-A7BF-B233-D142-1BB8790B8A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49293" y="5453041"/>
            <a:ext cx="438787" cy="438787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682C04D-1497-D7C3-4C70-8E161F9CD97A}"/>
              </a:ext>
            </a:extLst>
          </p:cNvPr>
          <p:cNvSpPr txBox="1"/>
          <p:nvPr/>
        </p:nvSpPr>
        <p:spPr>
          <a:xfrm>
            <a:off x="7728139" y="2244492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Plus de partage que global</a:t>
            </a:r>
            <a:endParaRPr lang="en-US" sz="280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3249691-FDD9-9215-FDA8-2D901D200962}"/>
              </a:ext>
            </a:extLst>
          </p:cNvPr>
          <p:cNvSpPr txBox="1"/>
          <p:nvPr/>
        </p:nvSpPr>
        <p:spPr>
          <a:xfrm>
            <a:off x="7690857" y="580915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Moins de partage que global</a:t>
            </a:r>
            <a:endParaRPr lang="en-US" sz="28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AA9C707-ADC3-71EB-6060-EEC76DC0FDD3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767135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, croquis, flocon de neige&#10;&#10;Description générée automatiquement">
            <a:extLst>
              <a:ext uri="{FF2B5EF4-FFF2-40B4-BE49-F238E27FC236}">
                <a16:creationId xmlns:a16="http://schemas.microsoft.com/office/drawing/2014/main" id="{0957116C-322E-D9DB-FAB5-5BD12F42B1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81"/>
          <a:stretch/>
        </p:blipFill>
        <p:spPr>
          <a:xfrm>
            <a:off x="2855569" y="-84600"/>
            <a:ext cx="5785034" cy="8841784"/>
          </a:xfrm>
          <a:prstGeom prst="rect">
            <a:avLst/>
          </a:prstGeom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2F134EA5-322F-7A85-03B4-A79D8F909E8C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Utilisation de réseau prédit uniquement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5B7B69B-18BC-8943-16A6-126E254A7C9D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369188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_sharing1">
            <a:hlinkClick r:id="" action="ppaction://media"/>
            <a:extLst>
              <a:ext uri="{FF2B5EF4-FFF2-40B4-BE49-F238E27FC236}">
                <a16:creationId xmlns:a16="http://schemas.microsoft.com/office/drawing/2014/main" id="{C246A9AD-58CE-85C7-1053-3A34466055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24025"/>
            <a:ext cx="11621278" cy="6536969"/>
          </a:xfrm>
          <a:prstGeom prst="rect">
            <a:avLst/>
          </a:prstGeom>
        </p:spPr>
      </p:pic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A5991C94-F2B5-D0A8-5FDB-36AED27E496F}"/>
              </a:ext>
            </a:extLst>
          </p:cNvPr>
          <p:cNvSpPr/>
          <p:nvPr/>
        </p:nvSpPr>
        <p:spPr>
          <a:xfrm>
            <a:off x="2810416" y="3855273"/>
            <a:ext cx="386080" cy="174014"/>
          </a:xfrm>
          <a:prstGeom prst="rightArrow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2F134EA5-322F-7A85-03B4-A79D8F909E8C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 algn="ctr">
              <a:buNone/>
            </a:pP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Image 1" descr="Une image contenant dessin, croquis, flocon de neige&#10;&#10;Description générée automatiquement">
            <a:extLst>
              <a:ext uri="{FF2B5EF4-FFF2-40B4-BE49-F238E27FC236}">
                <a16:creationId xmlns:a16="http://schemas.microsoft.com/office/drawing/2014/main" id="{0957116C-322E-D9DB-FAB5-5BD12F42B1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81"/>
          <a:stretch/>
        </p:blipFill>
        <p:spPr>
          <a:xfrm>
            <a:off x="342972" y="2090709"/>
            <a:ext cx="2418143" cy="3695864"/>
          </a:xfrm>
          <a:prstGeom prst="rect">
            <a:avLst/>
          </a:prstGeom>
        </p:spPr>
      </p:pic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659C3A5-265E-7C8E-E72C-7187A320E678}"/>
              </a:ext>
            </a:extLst>
          </p:cNvPr>
          <p:cNvSpPr txBox="1">
            <a:spLocks/>
          </p:cNvSpPr>
          <p:nvPr/>
        </p:nvSpPr>
        <p:spPr>
          <a:xfrm>
            <a:off x="4068162" y="1790299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F28F3B56-EFE9-C56A-A313-C2BC19F7E09B}"/>
              </a:ext>
            </a:extLst>
          </p:cNvPr>
          <p:cNvSpPr txBox="1">
            <a:spLocks/>
          </p:cNvSpPr>
          <p:nvPr/>
        </p:nvSpPr>
        <p:spPr>
          <a:xfrm>
            <a:off x="5220378" y="1809549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5C3AF7B5-0B5F-D9E8-AB2F-41046AC817DF}"/>
              </a:ext>
            </a:extLst>
          </p:cNvPr>
          <p:cNvSpPr txBox="1">
            <a:spLocks/>
          </p:cNvSpPr>
          <p:nvPr/>
        </p:nvSpPr>
        <p:spPr>
          <a:xfrm>
            <a:off x="6537240" y="1790299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3C70E430-85EC-CBCA-B168-991D4D44AA7B}"/>
              </a:ext>
            </a:extLst>
          </p:cNvPr>
          <p:cNvSpPr txBox="1">
            <a:spLocks/>
          </p:cNvSpPr>
          <p:nvPr/>
        </p:nvSpPr>
        <p:spPr>
          <a:xfrm>
            <a:off x="7618593" y="1809549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CF914777-AECA-7CCF-9C9D-8541CF73E5FF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FF0000"/>
                </a:solidFill>
              </a:rPr>
              <a:t>Couleur = </a:t>
            </a:r>
            <a:r>
              <a:rPr lang="fr-FR" sz="2400" dirty="0" err="1">
                <a:solidFill>
                  <a:srgbClr val="FF0000"/>
                </a:solidFill>
              </a:rPr>
              <a:t>Intra-ordre</a:t>
            </a:r>
            <a:r>
              <a:rPr lang="fr-FR" sz="2400" dirty="0">
                <a:solidFill>
                  <a:srgbClr val="FF0000"/>
                </a:solidFill>
              </a:rPr>
              <a:t> 	</a:t>
            </a:r>
          </a:p>
          <a:p>
            <a:r>
              <a:rPr lang="fr-FR" sz="2400" dirty="0">
                <a:solidFill>
                  <a:srgbClr val="FF0000"/>
                </a:solidFill>
              </a:rPr>
              <a:t>Gris = </a:t>
            </a:r>
            <a:r>
              <a:rPr lang="fr-FR" sz="2400" dirty="0" err="1">
                <a:solidFill>
                  <a:srgbClr val="FF0000"/>
                </a:solidFill>
              </a:rPr>
              <a:t>Exta</a:t>
            </a:r>
            <a:r>
              <a:rPr lang="fr-FR" sz="2400" dirty="0">
                <a:solidFill>
                  <a:srgbClr val="FF0000"/>
                </a:solidFill>
              </a:rPr>
              <a:t>-ordre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A527A293-36FE-C193-A4CE-E4406F1C2930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026181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Espace réservé du contenu 2">
            <a:extLst>
              <a:ext uri="{FF2B5EF4-FFF2-40B4-BE49-F238E27FC236}">
                <a16:creationId xmlns:a16="http://schemas.microsoft.com/office/drawing/2014/main" id="{D60E56F6-B2CA-D0D9-1B68-8BF879101BA2}"/>
              </a:ext>
            </a:extLst>
          </p:cNvPr>
          <p:cNvSpPr txBox="1">
            <a:spLocks/>
          </p:cNvSpPr>
          <p:nvPr/>
        </p:nvSpPr>
        <p:spPr>
          <a:xfrm>
            <a:off x="-111759" y="620026"/>
            <a:ext cx="12303759" cy="5617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400" u="sng" dirty="0"/>
              <a:t>Pourquoi ?</a:t>
            </a:r>
            <a:endParaRPr lang="fr-FR" sz="4400" dirty="0"/>
          </a:p>
          <a:p>
            <a:pPr marL="457200" lvl="1" indent="0" algn="ctr">
              <a:buNone/>
            </a:pPr>
            <a:endParaRPr lang="fr-FR" sz="2800" dirty="0"/>
          </a:p>
          <a:p>
            <a:pPr marL="457200" lvl="1" indent="0" algn="ctr">
              <a:buNone/>
            </a:pPr>
            <a:r>
              <a:rPr lang="fr-FR" sz="3000" b="1" i="1" u="sng" dirty="0"/>
              <a:t>1- Importance des associations</a:t>
            </a:r>
          </a:p>
          <a:p>
            <a:pPr marL="457200" lvl="1" indent="0" algn="ctr">
              <a:buNone/>
            </a:pPr>
            <a:r>
              <a:rPr lang="fr-FR" sz="2800" dirty="0"/>
              <a:t>Migration globale et nouvelles associations </a:t>
            </a:r>
          </a:p>
          <a:p>
            <a:pPr marL="457200" lvl="1" indent="0" algn="ctr">
              <a:buNone/>
            </a:pPr>
            <a:r>
              <a:rPr lang="fr-FR" sz="2800" dirty="0">
                <a:latin typeface="NimbusRomNo9L-Regu"/>
              </a:rPr>
              <a:t>Investir plus de recherche sur les associations clés</a:t>
            </a:r>
            <a:endParaRPr lang="fr-FR" sz="2800" b="0" i="0" u="none" strike="noStrike" baseline="0" dirty="0">
              <a:latin typeface="NimbusRomNo9L-Regu"/>
            </a:endParaRPr>
          </a:p>
          <a:p>
            <a:pPr marL="457200" lvl="1" indent="0" algn="ctr">
              <a:buNone/>
            </a:pPr>
            <a:r>
              <a:rPr lang="fr-FR" sz="2800" dirty="0"/>
              <a:t>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F3B387C-A592-C792-4060-45ACD83E517D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378A67-FBF0-6396-F9E2-C41820C91C9A}"/>
              </a:ext>
            </a:extLst>
          </p:cNvPr>
          <p:cNvSpPr txBox="1"/>
          <p:nvPr/>
        </p:nvSpPr>
        <p:spPr>
          <a:xfrm>
            <a:off x="9999045" y="2204186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(1, 3, 5)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89126BD-8389-FE77-308B-7E7B7FB2E655}"/>
              </a:ext>
            </a:extLst>
          </p:cNvPr>
          <p:cNvSpPr txBox="1"/>
          <p:nvPr/>
        </p:nvSpPr>
        <p:spPr>
          <a:xfrm>
            <a:off x="9999045" y="2801521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(6)</a:t>
            </a:r>
          </a:p>
        </p:txBody>
      </p:sp>
    </p:spTree>
    <p:extLst>
      <p:ext uri="{BB962C8B-B14F-4D97-AF65-F5344CB8AC3E}">
        <p14:creationId xmlns:p14="http://schemas.microsoft.com/office/powerpoint/2010/main" val="35026076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CA815AC3-A17E-77DD-5393-1595A3CA96C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055AFD-35BD-D106-6C21-7D951BE2F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67" t="13616" r="15386" b="6479"/>
          <a:stretch/>
        </p:blipFill>
        <p:spPr>
          <a:xfrm>
            <a:off x="490285" y="1396903"/>
            <a:ext cx="4774131" cy="4148490"/>
          </a:xfrm>
          <a:prstGeom prst="rect">
            <a:avLst/>
          </a:prstGeom>
        </p:spPr>
      </p:pic>
      <p:sp>
        <p:nvSpPr>
          <p:cNvPr id="20" name="Ellipse 19">
            <a:extLst>
              <a:ext uri="{FF2B5EF4-FFF2-40B4-BE49-F238E27FC236}">
                <a16:creationId xmlns:a16="http://schemas.microsoft.com/office/drawing/2014/main" id="{BC65EDE5-DB77-81AC-B39E-F3A1471CF00B}"/>
              </a:ext>
            </a:extLst>
          </p:cNvPr>
          <p:cNvSpPr/>
          <p:nvPr/>
        </p:nvSpPr>
        <p:spPr>
          <a:xfrm rot="1529072">
            <a:off x="1883142" y="36470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13BDD6A-AC2C-24DF-8931-723025B5DC8C}"/>
              </a:ext>
            </a:extLst>
          </p:cNvPr>
          <p:cNvSpPr/>
          <p:nvPr/>
        </p:nvSpPr>
        <p:spPr>
          <a:xfrm rot="1529072">
            <a:off x="4270845" y="3647046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Espace réservé du contenu 2">
            <a:extLst>
              <a:ext uri="{FF2B5EF4-FFF2-40B4-BE49-F238E27FC236}">
                <a16:creationId xmlns:a16="http://schemas.microsoft.com/office/drawing/2014/main" id="{D3F708A5-299B-68E5-D19B-8F9465C9C9D5}"/>
              </a:ext>
            </a:extLst>
          </p:cNvPr>
          <p:cNvSpPr txBox="1">
            <a:spLocks/>
          </p:cNvSpPr>
          <p:nvPr/>
        </p:nvSpPr>
        <p:spPr>
          <a:xfrm>
            <a:off x="901450" y="982635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27" name="Espace réservé du contenu 2">
            <a:extLst>
              <a:ext uri="{FF2B5EF4-FFF2-40B4-BE49-F238E27FC236}">
                <a16:creationId xmlns:a16="http://schemas.microsoft.com/office/drawing/2014/main" id="{C0360079-BBA1-8B4A-5C3E-C8F02A4584DF}"/>
              </a:ext>
            </a:extLst>
          </p:cNvPr>
          <p:cNvSpPr txBox="1">
            <a:spLocks/>
          </p:cNvSpPr>
          <p:nvPr/>
        </p:nvSpPr>
        <p:spPr>
          <a:xfrm>
            <a:off x="2053666" y="1001885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77EB2D3F-3C5B-20CF-0D34-C0F13CB027D8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Couleur = </a:t>
            </a:r>
            <a:r>
              <a:rPr lang="fr-FR" sz="2400" dirty="0" err="1"/>
              <a:t>Intra-ordre</a:t>
            </a:r>
            <a:r>
              <a:rPr lang="fr-FR" sz="2400" dirty="0"/>
              <a:t> 	</a:t>
            </a:r>
          </a:p>
          <a:p>
            <a:r>
              <a:rPr lang="fr-FR" sz="2400" dirty="0"/>
              <a:t>Gris = </a:t>
            </a:r>
            <a:r>
              <a:rPr lang="fr-FR" sz="2400" dirty="0" err="1"/>
              <a:t>Exta</a:t>
            </a:r>
            <a:r>
              <a:rPr lang="fr-FR" sz="2400" dirty="0"/>
              <a:t>-ordre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78126B3-2B11-9673-DDE9-1FEBBE78F807}"/>
              </a:ext>
            </a:extLst>
          </p:cNvPr>
          <p:cNvSpPr txBox="1"/>
          <p:nvPr/>
        </p:nvSpPr>
        <p:spPr>
          <a:xfrm>
            <a:off x="1603267" y="5332895"/>
            <a:ext cx="3006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2 Intermédiaires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5921EC73-3362-B6BD-7216-D3047F1BDAF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0169030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_sharing2">
            <a:hlinkClick r:id="" action="ppaction://media"/>
            <a:extLst>
              <a:ext uri="{FF2B5EF4-FFF2-40B4-BE49-F238E27FC236}">
                <a16:creationId xmlns:a16="http://schemas.microsoft.com/office/drawing/2014/main" id="{CE448394-B280-E95E-FCA9-CBB253FA78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24025"/>
            <a:ext cx="11621278" cy="6536969"/>
          </a:xfrm>
          <a:prstGeom prst="rect">
            <a:avLst/>
          </a:prstGeom>
        </p:spPr>
      </p:pic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A5991C94-F2B5-D0A8-5FDB-36AED27E496F}"/>
              </a:ext>
            </a:extLst>
          </p:cNvPr>
          <p:cNvSpPr/>
          <p:nvPr/>
        </p:nvSpPr>
        <p:spPr>
          <a:xfrm>
            <a:off x="2810416" y="3855273"/>
            <a:ext cx="386080" cy="174014"/>
          </a:xfrm>
          <a:prstGeom prst="rightArrow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2F134EA5-322F-7A85-03B4-A79D8F909E8C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559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7186A8F0-83F7-0C1D-4576-8E83EBF7FDD2}"/>
              </a:ext>
            </a:extLst>
          </p:cNvPr>
          <p:cNvSpPr txBox="1">
            <a:spLocks/>
          </p:cNvSpPr>
          <p:nvPr/>
        </p:nvSpPr>
        <p:spPr>
          <a:xfrm>
            <a:off x="4068162" y="1790299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4F608F0A-119E-38A8-8490-2C072D099B91}"/>
              </a:ext>
            </a:extLst>
          </p:cNvPr>
          <p:cNvSpPr txBox="1">
            <a:spLocks/>
          </p:cNvSpPr>
          <p:nvPr/>
        </p:nvSpPr>
        <p:spPr>
          <a:xfrm>
            <a:off x="5220378" y="1809549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pic>
        <p:nvPicPr>
          <p:cNvPr id="2" name="Image 1" descr="Une image contenant dessin, croquis, flocon de neige&#10;&#10;Description générée automatiquement">
            <a:extLst>
              <a:ext uri="{FF2B5EF4-FFF2-40B4-BE49-F238E27FC236}">
                <a16:creationId xmlns:a16="http://schemas.microsoft.com/office/drawing/2014/main" id="{0957116C-322E-D9DB-FAB5-5BD12F42B1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81"/>
          <a:stretch/>
        </p:blipFill>
        <p:spPr>
          <a:xfrm>
            <a:off x="342972" y="2090709"/>
            <a:ext cx="2418143" cy="3695864"/>
          </a:xfrm>
          <a:prstGeom prst="rect">
            <a:avLst/>
          </a:prstGeom>
        </p:spPr>
      </p:pic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31769D34-1099-2DD1-B4D7-D0B07C6EA9D2}"/>
              </a:ext>
            </a:extLst>
          </p:cNvPr>
          <p:cNvSpPr txBox="1">
            <a:spLocks/>
          </p:cNvSpPr>
          <p:nvPr/>
        </p:nvSpPr>
        <p:spPr>
          <a:xfrm>
            <a:off x="6537240" y="1790299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927D382E-C28D-549F-BC40-74C056F9523F}"/>
              </a:ext>
            </a:extLst>
          </p:cNvPr>
          <p:cNvSpPr txBox="1">
            <a:spLocks/>
          </p:cNvSpPr>
          <p:nvPr/>
        </p:nvSpPr>
        <p:spPr>
          <a:xfrm>
            <a:off x="7618593" y="1809549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2F31C1A-600C-FE28-49AE-C44C2DD584E0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Couleur = </a:t>
            </a:r>
            <a:r>
              <a:rPr lang="fr-FR" sz="2400" dirty="0" err="1"/>
              <a:t>Intra-ordre</a:t>
            </a:r>
            <a:r>
              <a:rPr lang="fr-FR" sz="2400" dirty="0"/>
              <a:t> 	</a:t>
            </a:r>
          </a:p>
          <a:p>
            <a:r>
              <a:rPr lang="fr-FR" sz="2400" dirty="0"/>
              <a:t>Gris = </a:t>
            </a:r>
            <a:r>
              <a:rPr lang="fr-FR" sz="2400" dirty="0" err="1"/>
              <a:t>Exta</a:t>
            </a:r>
            <a:r>
              <a:rPr lang="fr-FR" sz="2400" dirty="0"/>
              <a:t>-ordre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27E5793-DB3D-B794-A621-AC4348C8745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934037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CA815AC3-A17E-77DD-5393-1595A3CA96C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055AFD-35BD-D106-6C21-7D951BE2F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67" t="13616" r="15386" b="6479"/>
          <a:stretch/>
        </p:blipFill>
        <p:spPr>
          <a:xfrm>
            <a:off x="490285" y="1396903"/>
            <a:ext cx="4774131" cy="414849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2000316-0F75-C733-104A-5818C72DC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731" y="1312606"/>
            <a:ext cx="4918510" cy="4232787"/>
          </a:xfrm>
          <a:prstGeom prst="rect">
            <a:avLst/>
          </a:prstGeom>
        </p:spPr>
      </p:pic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E75782E1-345C-07D9-20D4-E73AAA6FB0E1}"/>
              </a:ext>
            </a:extLst>
          </p:cNvPr>
          <p:cNvCxnSpPr>
            <a:cxnSpLocks/>
          </p:cNvCxnSpPr>
          <p:nvPr/>
        </p:nvCxnSpPr>
        <p:spPr>
          <a:xfrm>
            <a:off x="5748086" y="856648"/>
            <a:ext cx="0" cy="5168767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7CA4E799-9B2D-AFA6-61A9-8694518A408D}"/>
              </a:ext>
            </a:extLst>
          </p:cNvPr>
          <p:cNvSpPr txBox="1"/>
          <p:nvPr/>
        </p:nvSpPr>
        <p:spPr>
          <a:xfrm>
            <a:off x="7650759" y="5367623"/>
            <a:ext cx="2776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4 Intermédiaires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1395C6E7-C284-E59B-9E5F-DA60FCD5B6C8}"/>
              </a:ext>
            </a:extLst>
          </p:cNvPr>
          <p:cNvSpPr txBox="1"/>
          <p:nvPr/>
        </p:nvSpPr>
        <p:spPr>
          <a:xfrm>
            <a:off x="1603267" y="5332895"/>
            <a:ext cx="3006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2 Intermédiaires</a:t>
            </a: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BC65EDE5-DB77-81AC-B39E-F3A1471CF00B}"/>
              </a:ext>
            </a:extLst>
          </p:cNvPr>
          <p:cNvSpPr/>
          <p:nvPr/>
        </p:nvSpPr>
        <p:spPr>
          <a:xfrm rot="1529072">
            <a:off x="1883142" y="36470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13BDD6A-AC2C-24DF-8931-723025B5DC8C}"/>
              </a:ext>
            </a:extLst>
          </p:cNvPr>
          <p:cNvSpPr/>
          <p:nvPr/>
        </p:nvSpPr>
        <p:spPr>
          <a:xfrm rot="1529072">
            <a:off x="4270845" y="3647046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4E274585-FD32-0B31-C851-BC6B067DCB7A}"/>
              </a:ext>
            </a:extLst>
          </p:cNvPr>
          <p:cNvSpPr/>
          <p:nvPr/>
        </p:nvSpPr>
        <p:spPr>
          <a:xfrm rot="18071280">
            <a:off x="9283567" y="1792781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5489C2E6-48F1-76EA-B263-8D87054AD882}"/>
              </a:ext>
            </a:extLst>
          </p:cNvPr>
          <p:cNvSpPr/>
          <p:nvPr/>
        </p:nvSpPr>
        <p:spPr>
          <a:xfrm rot="17867643">
            <a:off x="7037871" y="17811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A9CE78-F1D7-3B62-DE99-2FF10C4D50E6}"/>
              </a:ext>
            </a:extLst>
          </p:cNvPr>
          <p:cNvSpPr txBox="1">
            <a:spLocks/>
          </p:cNvSpPr>
          <p:nvPr/>
        </p:nvSpPr>
        <p:spPr>
          <a:xfrm>
            <a:off x="901450" y="982635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73DFDBA-75BD-F7C2-37DD-FC5EE34D3FC7}"/>
              </a:ext>
            </a:extLst>
          </p:cNvPr>
          <p:cNvSpPr txBox="1">
            <a:spLocks/>
          </p:cNvSpPr>
          <p:nvPr/>
        </p:nvSpPr>
        <p:spPr>
          <a:xfrm>
            <a:off x="2053666" y="1001885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6E5B58B-D4F4-37BF-4A99-065D81593538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Couleur = </a:t>
            </a:r>
            <a:r>
              <a:rPr lang="fr-FR" sz="2400" dirty="0" err="1"/>
              <a:t>Intra-ordre</a:t>
            </a:r>
            <a:r>
              <a:rPr lang="fr-FR" sz="2400" dirty="0"/>
              <a:t> 	</a:t>
            </a:r>
          </a:p>
          <a:p>
            <a:r>
              <a:rPr lang="fr-FR" sz="2400" dirty="0"/>
              <a:t>Gris = </a:t>
            </a:r>
            <a:r>
              <a:rPr lang="fr-FR" sz="2400" dirty="0" err="1"/>
              <a:t>Exta</a:t>
            </a:r>
            <a:r>
              <a:rPr lang="fr-FR" sz="2400" dirty="0"/>
              <a:t>-ordre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3B09E30-D53C-3A71-1958-1958F29B6F18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6681038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CA815AC3-A17E-77DD-5393-1595A3CA96C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055AFD-35BD-D106-6C21-7D951BE2F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67" t="13616" r="15386" b="6479"/>
          <a:stretch/>
        </p:blipFill>
        <p:spPr>
          <a:xfrm>
            <a:off x="490285" y="1396903"/>
            <a:ext cx="4774131" cy="414849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2000316-0F75-C733-104A-5818C72DC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731" y="1312606"/>
            <a:ext cx="4918510" cy="4232787"/>
          </a:xfrm>
          <a:prstGeom prst="rect">
            <a:avLst/>
          </a:prstGeom>
        </p:spPr>
      </p:pic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E75782E1-345C-07D9-20D4-E73AAA6FB0E1}"/>
              </a:ext>
            </a:extLst>
          </p:cNvPr>
          <p:cNvCxnSpPr>
            <a:cxnSpLocks/>
          </p:cNvCxnSpPr>
          <p:nvPr/>
        </p:nvCxnSpPr>
        <p:spPr>
          <a:xfrm>
            <a:off x="5748086" y="856648"/>
            <a:ext cx="0" cy="5168767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7CA4E799-9B2D-AFA6-61A9-8694518A408D}"/>
              </a:ext>
            </a:extLst>
          </p:cNvPr>
          <p:cNvSpPr txBox="1"/>
          <p:nvPr/>
        </p:nvSpPr>
        <p:spPr>
          <a:xfrm>
            <a:off x="7650759" y="5367623"/>
            <a:ext cx="2776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4 Intermédiaires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1395C6E7-C284-E59B-9E5F-DA60FCD5B6C8}"/>
              </a:ext>
            </a:extLst>
          </p:cNvPr>
          <p:cNvSpPr txBox="1"/>
          <p:nvPr/>
        </p:nvSpPr>
        <p:spPr>
          <a:xfrm>
            <a:off x="1603267" y="5332895"/>
            <a:ext cx="3006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2 Intermédiaires</a:t>
            </a: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BC65EDE5-DB77-81AC-B39E-F3A1471CF00B}"/>
              </a:ext>
            </a:extLst>
          </p:cNvPr>
          <p:cNvSpPr/>
          <p:nvPr/>
        </p:nvSpPr>
        <p:spPr>
          <a:xfrm rot="1529072">
            <a:off x="1883142" y="36470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13BDD6A-AC2C-24DF-8931-723025B5DC8C}"/>
              </a:ext>
            </a:extLst>
          </p:cNvPr>
          <p:cNvSpPr/>
          <p:nvPr/>
        </p:nvSpPr>
        <p:spPr>
          <a:xfrm rot="1529072">
            <a:off x="4270845" y="3647046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4E274585-FD32-0B31-C851-BC6B067DCB7A}"/>
              </a:ext>
            </a:extLst>
          </p:cNvPr>
          <p:cNvSpPr/>
          <p:nvPr/>
        </p:nvSpPr>
        <p:spPr>
          <a:xfrm rot="18071280">
            <a:off x="9283567" y="1792781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5489C2E6-48F1-76EA-B263-8D87054AD882}"/>
              </a:ext>
            </a:extLst>
          </p:cNvPr>
          <p:cNvSpPr/>
          <p:nvPr/>
        </p:nvSpPr>
        <p:spPr>
          <a:xfrm rot="17867643">
            <a:off x="7037871" y="17811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A9CE78-F1D7-3B62-DE99-2FF10C4D50E6}"/>
              </a:ext>
            </a:extLst>
          </p:cNvPr>
          <p:cNvSpPr txBox="1">
            <a:spLocks/>
          </p:cNvSpPr>
          <p:nvPr/>
        </p:nvSpPr>
        <p:spPr>
          <a:xfrm>
            <a:off x="901450" y="982635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73DFDBA-75BD-F7C2-37DD-FC5EE34D3FC7}"/>
              </a:ext>
            </a:extLst>
          </p:cNvPr>
          <p:cNvSpPr txBox="1">
            <a:spLocks/>
          </p:cNvSpPr>
          <p:nvPr/>
        </p:nvSpPr>
        <p:spPr>
          <a:xfrm>
            <a:off x="2053666" y="1001885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6E5B58B-D4F4-37BF-4A99-065D81593538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Couleur = </a:t>
            </a:r>
            <a:r>
              <a:rPr lang="fr-FR" sz="2400" dirty="0" err="1"/>
              <a:t>Intra-ordre</a:t>
            </a:r>
            <a:r>
              <a:rPr lang="fr-FR" sz="2400" dirty="0"/>
              <a:t> 	</a:t>
            </a:r>
          </a:p>
          <a:p>
            <a:r>
              <a:rPr lang="fr-FR" sz="2400" dirty="0"/>
              <a:t>Gris = </a:t>
            </a:r>
            <a:r>
              <a:rPr lang="fr-FR" sz="2400" dirty="0" err="1"/>
              <a:t>Exta</a:t>
            </a:r>
            <a:r>
              <a:rPr lang="fr-FR" sz="2400" dirty="0"/>
              <a:t>-ordre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5F3137A-26DB-DA7B-AF4C-6AB297624C99}"/>
              </a:ext>
            </a:extLst>
          </p:cNvPr>
          <p:cNvSpPr txBox="1"/>
          <p:nvPr/>
        </p:nvSpPr>
        <p:spPr>
          <a:xfrm>
            <a:off x="3106764" y="6276744"/>
            <a:ext cx="64483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rgbClr val="FF0000"/>
                </a:solidFill>
              </a:rPr>
              <a:t>Utile sur des réseaux plus complexes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93AF89B-9BF6-F273-7AFC-BCD8AAFA7BEF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1071593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EF2A97A-BC93-D223-5E73-3F61ACB98E8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49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 err="1"/>
              <a:t>Hypothéses</a:t>
            </a:r>
            <a:r>
              <a:rPr lang="fr-FR" sz="2800" dirty="0"/>
              <a:t>: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19436FB-68C3-1021-4792-3B476E9FBD18}"/>
              </a:ext>
            </a:extLst>
          </p:cNvPr>
          <p:cNvSpPr txBox="1"/>
          <p:nvPr/>
        </p:nvSpPr>
        <p:spPr>
          <a:xfrm>
            <a:off x="556030" y="2317118"/>
            <a:ext cx="967104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H2 – Les </a:t>
            </a:r>
            <a:r>
              <a:rPr lang="en-US" sz="2800" dirty="0" err="1"/>
              <a:t>ordres</a:t>
            </a:r>
            <a:r>
              <a:rPr lang="en-US" sz="2800" dirty="0"/>
              <a:t> avec plus </a:t>
            </a:r>
            <a:r>
              <a:rPr lang="en-US" sz="2800" dirty="0" err="1"/>
              <a:t>d’espèces</a:t>
            </a:r>
            <a:r>
              <a:rPr lang="en-US" sz="2800" dirty="0"/>
              <a:t> </a:t>
            </a:r>
            <a:r>
              <a:rPr lang="en-US" sz="2800" dirty="0" err="1"/>
              <a:t>ont</a:t>
            </a:r>
            <a:r>
              <a:rPr lang="en-US" sz="2800" dirty="0"/>
              <a:t> un partage viral </a:t>
            </a:r>
            <a:r>
              <a:rPr lang="en-US" sz="2800" dirty="0" err="1"/>
              <a:t>potentiel</a:t>
            </a:r>
            <a:r>
              <a:rPr lang="en-US" sz="2800" dirty="0"/>
              <a:t> Intra –</a:t>
            </a:r>
            <a:r>
              <a:rPr lang="en-US" sz="2800" dirty="0" err="1"/>
              <a:t>ordre</a:t>
            </a:r>
            <a:r>
              <a:rPr lang="en-US" sz="2800" dirty="0"/>
              <a:t> plus </a:t>
            </a:r>
            <a:r>
              <a:rPr lang="en-US" sz="2800" dirty="0" err="1"/>
              <a:t>élevés</a:t>
            </a:r>
            <a:endParaRPr lang="en-US" sz="28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1752329-4F32-807C-446C-CB85E96AA59A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1067387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EF2A97A-BC93-D223-5E73-3F61ACB98E8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49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 err="1"/>
              <a:t>Hypothéses</a:t>
            </a:r>
            <a:r>
              <a:rPr lang="fr-FR" sz="2800" dirty="0"/>
              <a:t>: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19436FB-68C3-1021-4792-3B476E9FBD18}"/>
              </a:ext>
            </a:extLst>
          </p:cNvPr>
          <p:cNvSpPr txBox="1"/>
          <p:nvPr/>
        </p:nvSpPr>
        <p:spPr>
          <a:xfrm>
            <a:off x="556030" y="2317118"/>
            <a:ext cx="967104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H1 – Les </a:t>
            </a:r>
            <a:r>
              <a:rPr lang="en-US" sz="2800" dirty="0" err="1"/>
              <a:t>ordres</a:t>
            </a:r>
            <a:r>
              <a:rPr lang="en-US" sz="2800" dirty="0"/>
              <a:t> avec plus </a:t>
            </a:r>
            <a:r>
              <a:rPr lang="en-US" sz="2800" dirty="0" err="1"/>
              <a:t>d’espèces</a:t>
            </a:r>
            <a:r>
              <a:rPr lang="en-US" sz="2800" dirty="0"/>
              <a:t> </a:t>
            </a:r>
            <a:r>
              <a:rPr lang="en-US" sz="2800" dirty="0" err="1"/>
              <a:t>ont</a:t>
            </a:r>
            <a:r>
              <a:rPr lang="en-US" sz="2800" dirty="0"/>
              <a:t> un partage viral </a:t>
            </a:r>
            <a:r>
              <a:rPr lang="en-US" sz="2800" dirty="0" err="1"/>
              <a:t>potentiel</a:t>
            </a:r>
            <a:r>
              <a:rPr lang="en-US" sz="2800" dirty="0"/>
              <a:t> Intra –</a:t>
            </a:r>
            <a:r>
              <a:rPr lang="en-US" sz="2800" dirty="0" err="1"/>
              <a:t>ordre</a:t>
            </a:r>
            <a:r>
              <a:rPr lang="en-US" sz="2800" dirty="0"/>
              <a:t> plus </a:t>
            </a:r>
            <a:r>
              <a:rPr lang="en-US" sz="2800" dirty="0" err="1"/>
              <a:t>élevés</a:t>
            </a:r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H2 – Le partage viral </a:t>
            </a:r>
            <a:r>
              <a:rPr lang="en-US" sz="2800" dirty="0" err="1"/>
              <a:t>potentiel</a:t>
            </a:r>
            <a:r>
              <a:rPr lang="en-US" sz="2800" dirty="0"/>
              <a:t> </a:t>
            </a:r>
            <a:r>
              <a:rPr lang="en-US" sz="2800" dirty="0" err="1"/>
              <a:t>est</a:t>
            </a:r>
            <a:r>
              <a:rPr lang="en-US" sz="2800" dirty="0"/>
              <a:t> plus important </a:t>
            </a:r>
            <a:r>
              <a:rPr lang="en-US" sz="2800" dirty="0" err="1"/>
              <a:t>en</a:t>
            </a:r>
            <a:r>
              <a:rPr lang="en-US" sz="2800" dirty="0"/>
              <a:t> Intra-</a:t>
            </a:r>
            <a:r>
              <a:rPr lang="en-US" sz="2800" dirty="0" err="1"/>
              <a:t>ordre</a:t>
            </a:r>
            <a:r>
              <a:rPr lang="en-US" sz="2800" dirty="0"/>
              <a:t> </a:t>
            </a:r>
            <a:r>
              <a:rPr lang="en-US" sz="2800" dirty="0" err="1"/>
              <a:t>qu’en</a:t>
            </a:r>
            <a:r>
              <a:rPr lang="en-US" sz="2800" dirty="0"/>
              <a:t> Extra-</a:t>
            </a:r>
            <a:r>
              <a:rPr lang="en-US" sz="2800" dirty="0" err="1"/>
              <a:t>ordre</a:t>
            </a:r>
            <a:endParaRPr lang="fr-FR" sz="28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1752329-4F32-807C-446C-CB85E96AA59A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534252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4FC4C47A-40E5-3E04-F35E-1E3DDA173B6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7149FB-86AD-6571-295F-5E129C3CE172}"/>
              </a:ext>
            </a:extLst>
          </p:cNvPr>
          <p:cNvSpPr/>
          <p:nvPr/>
        </p:nvSpPr>
        <p:spPr>
          <a:xfrm>
            <a:off x="2312957" y="2388069"/>
            <a:ext cx="7566085" cy="3003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23FFF4-0264-17F2-F8EB-7ABFA290DB90}"/>
              </a:ext>
            </a:extLst>
          </p:cNvPr>
          <p:cNvSpPr/>
          <p:nvPr/>
        </p:nvSpPr>
        <p:spPr>
          <a:xfrm>
            <a:off x="5870890" y="724921"/>
            <a:ext cx="4349733" cy="3003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8A24812-5545-B69F-80AB-EB6456350DC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2563501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4FC4C47A-40E5-3E04-F35E-1E3DDA173B6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10EC3F7-1635-8B27-3870-305D3F88FA76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3438559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B46288-1858-5614-03E7-A199281022AD}"/>
              </a:ext>
            </a:extLst>
          </p:cNvPr>
          <p:cNvSpPr/>
          <p:nvPr/>
        </p:nvSpPr>
        <p:spPr>
          <a:xfrm>
            <a:off x="5415379" y="701336"/>
            <a:ext cx="4740675" cy="47140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8F3B89-85CD-0419-B544-310B1DF5D0D1}"/>
              </a:ext>
            </a:extLst>
          </p:cNvPr>
          <p:cNvSpPr/>
          <p:nvPr/>
        </p:nvSpPr>
        <p:spPr>
          <a:xfrm>
            <a:off x="2831977" y="5577395"/>
            <a:ext cx="1491448" cy="11097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625BF17-430F-ADED-43D3-1268700303F9}"/>
              </a:ext>
            </a:extLst>
          </p:cNvPr>
          <p:cNvSpPr/>
          <p:nvPr/>
        </p:nvSpPr>
        <p:spPr>
          <a:xfrm>
            <a:off x="2938509" y="3524435"/>
            <a:ext cx="1491448" cy="18909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338C09-3A25-C669-9CFF-469F4BC752F9}"/>
              </a:ext>
            </a:extLst>
          </p:cNvPr>
          <p:cNvSpPr/>
          <p:nvPr/>
        </p:nvSpPr>
        <p:spPr>
          <a:xfrm>
            <a:off x="5257305" y="5562405"/>
            <a:ext cx="4561398" cy="9715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66BA69FC-69C2-33A4-CE0B-A6A5567F44E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56FAE1B-468C-CE2A-438E-9210D2653DA1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7103143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ACE3D3-AA54-6D87-6817-0D0D7C8849F8}"/>
              </a:ext>
            </a:extLst>
          </p:cNvPr>
          <p:cNvSpPr/>
          <p:nvPr/>
        </p:nvSpPr>
        <p:spPr>
          <a:xfrm>
            <a:off x="6096000" y="713394"/>
            <a:ext cx="1601640" cy="47140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9D63A-4FA6-0653-CF35-D7960C0B1CA1}"/>
              </a:ext>
            </a:extLst>
          </p:cNvPr>
          <p:cNvSpPr/>
          <p:nvPr/>
        </p:nvSpPr>
        <p:spPr>
          <a:xfrm>
            <a:off x="4607511" y="4509856"/>
            <a:ext cx="754602" cy="807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ABED78-02B5-F485-9FE5-D36AB8D2349B}"/>
              </a:ext>
            </a:extLst>
          </p:cNvPr>
          <p:cNvSpPr/>
          <p:nvPr/>
        </p:nvSpPr>
        <p:spPr>
          <a:xfrm>
            <a:off x="2435194" y="4548547"/>
            <a:ext cx="754602" cy="807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5A2ACB-F550-549A-8EB0-2F49AA047F5C}"/>
              </a:ext>
            </a:extLst>
          </p:cNvPr>
          <p:cNvSpPr/>
          <p:nvPr/>
        </p:nvSpPr>
        <p:spPr>
          <a:xfrm>
            <a:off x="8365911" y="701336"/>
            <a:ext cx="1601640" cy="47140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214A08-7741-E8A0-01EC-B619EDAE4195}"/>
              </a:ext>
            </a:extLst>
          </p:cNvPr>
          <p:cNvSpPr/>
          <p:nvPr/>
        </p:nvSpPr>
        <p:spPr>
          <a:xfrm flipV="1">
            <a:off x="5868140" y="5556163"/>
            <a:ext cx="1464815" cy="8919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73BDA2-7060-1EC6-1AC0-AAC21CC8F041}"/>
              </a:ext>
            </a:extLst>
          </p:cNvPr>
          <p:cNvSpPr/>
          <p:nvPr/>
        </p:nvSpPr>
        <p:spPr>
          <a:xfrm flipV="1">
            <a:off x="8149701" y="5556163"/>
            <a:ext cx="1749437" cy="8919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2EBE0C-E893-693F-6771-453CCB202231}"/>
              </a:ext>
            </a:extLst>
          </p:cNvPr>
          <p:cNvSpPr/>
          <p:nvPr/>
        </p:nvSpPr>
        <p:spPr>
          <a:xfrm flipV="1">
            <a:off x="2167268" y="5545438"/>
            <a:ext cx="656003" cy="6653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AF0DA7-4E24-AF8B-5D4F-CC925FC2317F}"/>
              </a:ext>
            </a:extLst>
          </p:cNvPr>
          <p:cNvSpPr/>
          <p:nvPr/>
        </p:nvSpPr>
        <p:spPr>
          <a:xfrm flipV="1">
            <a:off x="4353715" y="5567557"/>
            <a:ext cx="754602" cy="8078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3B76F8-4070-DB3C-E76A-FCBE6B7AFDD1}"/>
              </a:ext>
            </a:extLst>
          </p:cNvPr>
          <p:cNvSpPr/>
          <p:nvPr/>
        </p:nvSpPr>
        <p:spPr>
          <a:xfrm flipV="1">
            <a:off x="5330464" y="6136640"/>
            <a:ext cx="754602" cy="272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CCAE19-E9AC-F042-7E4D-627800590C4A}"/>
              </a:ext>
            </a:extLst>
          </p:cNvPr>
          <p:cNvSpPr/>
          <p:nvPr/>
        </p:nvSpPr>
        <p:spPr>
          <a:xfrm flipV="1">
            <a:off x="7889534" y="6265302"/>
            <a:ext cx="754602" cy="220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9D2FF5F-8777-30CE-EF6C-07047DA4DB6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60DD739-66B2-6893-5527-9784859649DE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441663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Espace réservé du contenu 2">
            <a:extLst>
              <a:ext uri="{FF2B5EF4-FFF2-40B4-BE49-F238E27FC236}">
                <a16:creationId xmlns:a16="http://schemas.microsoft.com/office/drawing/2014/main" id="{D60E56F6-B2CA-D0D9-1B68-8BF879101BA2}"/>
              </a:ext>
            </a:extLst>
          </p:cNvPr>
          <p:cNvSpPr txBox="1">
            <a:spLocks/>
          </p:cNvSpPr>
          <p:nvPr/>
        </p:nvSpPr>
        <p:spPr>
          <a:xfrm>
            <a:off x="-111759" y="620026"/>
            <a:ext cx="12303759" cy="5617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400" u="sng" dirty="0"/>
              <a:t>Pourquoi ?</a:t>
            </a:r>
            <a:endParaRPr lang="fr-FR" sz="4400" dirty="0"/>
          </a:p>
          <a:p>
            <a:pPr marL="457200" lvl="1" indent="0" algn="ctr">
              <a:buNone/>
            </a:pPr>
            <a:endParaRPr lang="fr-FR" sz="2800" dirty="0"/>
          </a:p>
          <a:p>
            <a:pPr marL="457200" lvl="1" indent="0" algn="ctr">
              <a:buNone/>
            </a:pPr>
            <a:r>
              <a:rPr lang="fr-FR" sz="3000" b="1" i="1" u="sng" dirty="0"/>
              <a:t>1- Importance des associations</a:t>
            </a:r>
          </a:p>
          <a:p>
            <a:pPr marL="457200" lvl="1" indent="0" algn="ctr">
              <a:buNone/>
            </a:pPr>
            <a:r>
              <a:rPr lang="fr-FR" sz="2800" dirty="0"/>
              <a:t>Migration globale et nouvelles associations</a:t>
            </a:r>
          </a:p>
          <a:p>
            <a:pPr marL="457200" lvl="1" indent="0" algn="ctr">
              <a:buNone/>
            </a:pPr>
            <a:r>
              <a:rPr lang="fr-FR" sz="2800" dirty="0">
                <a:latin typeface="NimbusRomNo9L-Regu"/>
              </a:rPr>
              <a:t>Investir plus de recherche sur les associations clés</a:t>
            </a:r>
            <a:endParaRPr lang="fr-FR" sz="2800" b="0" i="0" u="none" strike="noStrike" baseline="0" dirty="0">
              <a:latin typeface="NimbusRomNo9L-Regu"/>
            </a:endParaRPr>
          </a:p>
          <a:p>
            <a:pPr marL="457200" lvl="1" indent="0" algn="ctr">
              <a:buNone/>
            </a:pPr>
            <a:endParaRPr lang="fr-FR" sz="2800" dirty="0"/>
          </a:p>
          <a:p>
            <a:pPr marL="457200" lvl="1" indent="0" algn="ctr">
              <a:buNone/>
            </a:pPr>
            <a:r>
              <a:rPr lang="fr-FR" sz="3000" b="1" i="1" u="sng" dirty="0"/>
              <a:t>2- Partage viral</a:t>
            </a:r>
          </a:p>
          <a:p>
            <a:pPr marL="457200" lvl="1" indent="0" algn="ctr">
              <a:buNone/>
            </a:pPr>
            <a:r>
              <a:rPr lang="fr-FR" sz="2800" dirty="0"/>
              <a:t>Mettre en évidence les chemins de transmission plus probable</a:t>
            </a:r>
          </a:p>
          <a:p>
            <a:pPr marL="457200" lvl="1" indent="0" algn="ctr">
              <a:buNone/>
            </a:pPr>
            <a:r>
              <a:rPr lang="fr-FR" sz="2800" dirty="0"/>
              <a:t>Prédire des maladies zoonotiques</a:t>
            </a:r>
            <a:r>
              <a:rPr lang="fr-FR" sz="2800" b="0" i="0" u="none" strike="noStrike" baseline="0" dirty="0">
                <a:latin typeface="NimbusRomNo9L-Regu"/>
              </a:rPr>
              <a:t> </a:t>
            </a:r>
          </a:p>
          <a:p>
            <a:pPr marL="457200" lvl="1" indent="0" algn="ctr">
              <a:buNone/>
            </a:pPr>
            <a:r>
              <a:rPr lang="fr-FR" sz="2800" dirty="0"/>
              <a:t>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551A6F7-0102-5B56-6712-C6ABF197157F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8A2EF26-098C-1ABF-121D-F540BBE142B6}"/>
              </a:ext>
            </a:extLst>
          </p:cNvPr>
          <p:cNvSpPr txBox="1"/>
          <p:nvPr/>
        </p:nvSpPr>
        <p:spPr>
          <a:xfrm>
            <a:off x="9999045" y="2204186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(1, 3, 5)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BC5D425-7AAF-818C-BEB0-5D2065151F18}"/>
              </a:ext>
            </a:extLst>
          </p:cNvPr>
          <p:cNvSpPr txBox="1"/>
          <p:nvPr/>
        </p:nvSpPr>
        <p:spPr>
          <a:xfrm>
            <a:off x="9999045" y="2801521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(6)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5152169-ACD8-277F-61B1-A15E392A2ADC}"/>
              </a:ext>
            </a:extLst>
          </p:cNvPr>
          <p:cNvSpPr txBox="1"/>
          <p:nvPr/>
        </p:nvSpPr>
        <p:spPr>
          <a:xfrm>
            <a:off x="9999044" y="3594814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15805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ACE3D3-AA54-6D87-6817-0D0D7C8849F8}"/>
              </a:ext>
            </a:extLst>
          </p:cNvPr>
          <p:cNvSpPr/>
          <p:nvPr/>
        </p:nvSpPr>
        <p:spPr>
          <a:xfrm>
            <a:off x="2334828" y="2521258"/>
            <a:ext cx="3852908" cy="2835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B79C9B-ABAC-2768-3BB8-CDF0AE4C9484}"/>
              </a:ext>
            </a:extLst>
          </p:cNvPr>
          <p:cNvSpPr/>
          <p:nvPr/>
        </p:nvSpPr>
        <p:spPr>
          <a:xfrm>
            <a:off x="7625918" y="2879666"/>
            <a:ext cx="763480" cy="24767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1D9CA296-A200-74D7-59C6-752692C45CF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B179F00-D679-ACEC-19D1-8AC3C59C3D5D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4189662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ACE3D3-AA54-6D87-6817-0D0D7C8849F8}"/>
              </a:ext>
            </a:extLst>
          </p:cNvPr>
          <p:cNvSpPr/>
          <p:nvPr/>
        </p:nvSpPr>
        <p:spPr>
          <a:xfrm>
            <a:off x="2334828" y="2521258"/>
            <a:ext cx="3852908" cy="2835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34AD958-D2DD-A4DB-156A-8AD3ECCD9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EC9C37-E2D6-0AA0-153C-173CFC599BB8}"/>
              </a:ext>
            </a:extLst>
          </p:cNvPr>
          <p:cNvSpPr/>
          <p:nvPr/>
        </p:nvSpPr>
        <p:spPr>
          <a:xfrm>
            <a:off x="9254169" y="1156343"/>
            <a:ext cx="2643347" cy="93234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5450487B-43D4-138A-5B04-7A4961A5E256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295289C-9FC2-5727-8CA9-A0B369E0939F}"/>
              </a:ext>
            </a:extLst>
          </p:cNvPr>
          <p:cNvSpPr txBox="1"/>
          <p:nvPr/>
        </p:nvSpPr>
        <p:spPr>
          <a:xfrm>
            <a:off x="11737609" y="2634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3144302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rot="2097773" flipH="1" flipV="1">
            <a:off x="7013545" y="1925830"/>
            <a:ext cx="1110994" cy="352195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C927B-A030-09DA-815B-8300B5FE7019}"/>
              </a:ext>
            </a:extLst>
          </p:cNvPr>
          <p:cNvSpPr/>
          <p:nvPr/>
        </p:nvSpPr>
        <p:spPr>
          <a:xfrm>
            <a:off x="8039100" y="1974850"/>
            <a:ext cx="3584206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E4C582-97F3-9671-B82C-73330CFAA6EF}"/>
              </a:ext>
            </a:extLst>
          </p:cNvPr>
          <p:cNvSpPr/>
          <p:nvPr/>
        </p:nvSpPr>
        <p:spPr>
          <a:xfrm>
            <a:off x="9982200" y="1642393"/>
            <a:ext cx="1530350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56542A-E1BA-6D57-0A4E-ED313647B6EC}"/>
              </a:ext>
            </a:extLst>
          </p:cNvPr>
          <p:cNvSpPr txBox="1"/>
          <p:nvPr/>
        </p:nvSpPr>
        <p:spPr>
          <a:xfrm>
            <a:off x="1181944" y="1038222"/>
            <a:ext cx="94751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H1 – Les </a:t>
            </a:r>
            <a:r>
              <a:rPr lang="en-US" sz="2800" dirty="0" err="1"/>
              <a:t>ordres</a:t>
            </a:r>
            <a:r>
              <a:rPr lang="en-US" sz="2800" dirty="0"/>
              <a:t> avec plus </a:t>
            </a:r>
            <a:r>
              <a:rPr lang="en-US" sz="2800" dirty="0" err="1"/>
              <a:t>d’espèces</a:t>
            </a:r>
            <a:r>
              <a:rPr lang="en-US" sz="2800" dirty="0"/>
              <a:t> </a:t>
            </a:r>
            <a:r>
              <a:rPr lang="en-US" sz="2800" dirty="0" err="1"/>
              <a:t>ont</a:t>
            </a:r>
            <a:r>
              <a:rPr lang="en-US" sz="2800" dirty="0"/>
              <a:t> un partage viral </a:t>
            </a:r>
            <a:r>
              <a:rPr lang="en-US" sz="2800" dirty="0" err="1"/>
              <a:t>potentiel</a:t>
            </a:r>
            <a:r>
              <a:rPr lang="en-US" sz="2800" dirty="0"/>
              <a:t> Intra –</a:t>
            </a:r>
            <a:r>
              <a:rPr lang="en-US" sz="2800" dirty="0" err="1"/>
              <a:t>ordre</a:t>
            </a:r>
            <a:r>
              <a:rPr lang="en-US" sz="2800" dirty="0"/>
              <a:t> plus </a:t>
            </a:r>
            <a:r>
              <a:rPr lang="en-US" sz="2800" dirty="0" err="1"/>
              <a:t>élevés</a:t>
            </a:r>
            <a:endParaRPr lang="en-US" sz="28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83262D5-840D-1D1F-1E3D-40CCC454E2E1}"/>
              </a:ext>
            </a:extLst>
          </p:cNvPr>
          <p:cNvSpPr txBox="1"/>
          <p:nvPr/>
        </p:nvSpPr>
        <p:spPr>
          <a:xfrm>
            <a:off x="1618724" y="4061313"/>
            <a:ext cx="3270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/>
              <a:t>H1 rejetée !</a:t>
            </a:r>
          </a:p>
        </p:txBody>
      </p:sp>
      <p:pic>
        <p:nvPicPr>
          <p:cNvPr id="9" name="Image 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289B8135-4FF9-562C-D9F9-05C21BECC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1" y="1985105"/>
            <a:ext cx="6254750" cy="4767205"/>
          </a:xfrm>
          <a:prstGeom prst="rect">
            <a:avLst/>
          </a:prstGeom>
        </p:spPr>
      </p:pic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270FEA7D-5BD7-5416-5987-5161C23C6107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8F7E83E-D1A6-700D-F041-EA326EE0855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17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545BFFF4-999F-040B-3945-FD448F76A2C7}"/>
              </a:ext>
            </a:extLst>
          </p:cNvPr>
          <p:cNvSpPr/>
          <p:nvPr/>
        </p:nvSpPr>
        <p:spPr>
          <a:xfrm rot="17633705">
            <a:off x="8586881" y="1330282"/>
            <a:ext cx="2615463" cy="409547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76825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rot="2097773" flipH="1" flipV="1">
            <a:off x="7013545" y="1925830"/>
            <a:ext cx="1110994" cy="352195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C927B-A030-09DA-815B-8300B5FE7019}"/>
              </a:ext>
            </a:extLst>
          </p:cNvPr>
          <p:cNvSpPr/>
          <p:nvPr/>
        </p:nvSpPr>
        <p:spPr>
          <a:xfrm>
            <a:off x="8039100" y="1974850"/>
            <a:ext cx="3584206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E4C582-97F3-9671-B82C-73330CFAA6EF}"/>
              </a:ext>
            </a:extLst>
          </p:cNvPr>
          <p:cNvSpPr/>
          <p:nvPr/>
        </p:nvSpPr>
        <p:spPr>
          <a:xfrm>
            <a:off x="9982200" y="1642393"/>
            <a:ext cx="1530350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56542A-E1BA-6D57-0A4E-ED313647B6EC}"/>
              </a:ext>
            </a:extLst>
          </p:cNvPr>
          <p:cNvSpPr txBox="1"/>
          <p:nvPr/>
        </p:nvSpPr>
        <p:spPr>
          <a:xfrm>
            <a:off x="1181944" y="1038222"/>
            <a:ext cx="94751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H2 – Le partage viral </a:t>
            </a:r>
            <a:r>
              <a:rPr lang="en-US" sz="2800" dirty="0" err="1"/>
              <a:t>potentiel</a:t>
            </a:r>
            <a:r>
              <a:rPr lang="en-US" sz="2800" dirty="0"/>
              <a:t> </a:t>
            </a:r>
            <a:r>
              <a:rPr lang="en-US" sz="2800" dirty="0" err="1"/>
              <a:t>est</a:t>
            </a:r>
            <a:r>
              <a:rPr lang="en-US" sz="2800" dirty="0"/>
              <a:t> plus important </a:t>
            </a:r>
            <a:r>
              <a:rPr lang="en-US" sz="2800" dirty="0" err="1"/>
              <a:t>en</a:t>
            </a:r>
            <a:r>
              <a:rPr lang="en-US" sz="2800" dirty="0"/>
              <a:t> Intra-</a:t>
            </a:r>
            <a:r>
              <a:rPr lang="en-US" sz="2800" dirty="0" err="1"/>
              <a:t>ordre</a:t>
            </a:r>
            <a:r>
              <a:rPr lang="en-US" sz="2800" dirty="0"/>
              <a:t> </a:t>
            </a:r>
            <a:r>
              <a:rPr lang="en-US" sz="2800" dirty="0" err="1"/>
              <a:t>qu’en</a:t>
            </a:r>
            <a:r>
              <a:rPr lang="en-US" sz="2800" dirty="0"/>
              <a:t> Extra-</a:t>
            </a:r>
            <a:r>
              <a:rPr lang="en-US" sz="2800" dirty="0" err="1"/>
              <a:t>ordre</a:t>
            </a:r>
            <a:endParaRPr lang="fr-FR" sz="28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83262D5-840D-1D1F-1E3D-40CCC454E2E1}"/>
              </a:ext>
            </a:extLst>
          </p:cNvPr>
          <p:cNvSpPr txBox="1"/>
          <p:nvPr/>
        </p:nvSpPr>
        <p:spPr>
          <a:xfrm>
            <a:off x="0" y="3429000"/>
            <a:ext cx="5194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/>
              <a:t>H2 accepter  !</a:t>
            </a:r>
          </a:p>
          <a:p>
            <a:pPr algn="ctr"/>
            <a:r>
              <a:rPr lang="fr-FR" sz="3200" b="1" dirty="0"/>
              <a:t>(sauf </a:t>
            </a:r>
            <a:r>
              <a:rPr lang="fr-FR" sz="3200" b="1" i="1" dirty="0" err="1"/>
              <a:t>Rotendia</a:t>
            </a:r>
            <a:r>
              <a:rPr lang="fr-FR" sz="3200" b="1" i="1" dirty="0"/>
              <a:t> e</a:t>
            </a:r>
            <a:r>
              <a:rPr lang="fr-FR" sz="3200" b="1" dirty="0"/>
              <a:t>t </a:t>
            </a:r>
            <a:r>
              <a:rPr lang="fr-FR" sz="3200" b="1" i="1" dirty="0" err="1"/>
              <a:t>Chiroptera</a:t>
            </a:r>
            <a:r>
              <a:rPr lang="fr-FR" sz="3200" b="1" dirty="0"/>
              <a:t>)</a:t>
            </a:r>
          </a:p>
        </p:txBody>
      </p:sp>
      <p:pic>
        <p:nvPicPr>
          <p:cNvPr id="9" name="Image 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289B8135-4FF9-562C-D9F9-05C21BECC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719" y="2786088"/>
            <a:ext cx="5203831" cy="3966222"/>
          </a:xfrm>
          <a:prstGeom prst="rect">
            <a:avLst/>
          </a:prstGeom>
        </p:spPr>
      </p:pic>
      <p:pic>
        <p:nvPicPr>
          <p:cNvPr id="2" name="Image 1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96A96706-A0A9-7FF7-204D-BFF759F0F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1" y="1985105"/>
            <a:ext cx="6254750" cy="4767205"/>
          </a:xfrm>
          <a:prstGeom prst="rect">
            <a:avLst/>
          </a:prstGeom>
        </p:spPr>
      </p:pic>
      <p:sp>
        <p:nvSpPr>
          <p:cNvPr id="5" name="Croix 4">
            <a:extLst>
              <a:ext uri="{FF2B5EF4-FFF2-40B4-BE49-F238E27FC236}">
                <a16:creationId xmlns:a16="http://schemas.microsoft.com/office/drawing/2014/main" id="{60C541AC-4012-D665-B73F-42FA6AA22F43}"/>
              </a:ext>
            </a:extLst>
          </p:cNvPr>
          <p:cNvSpPr/>
          <p:nvPr/>
        </p:nvSpPr>
        <p:spPr>
          <a:xfrm rot="2635153">
            <a:off x="5537750" y="6195086"/>
            <a:ext cx="360000" cy="360000"/>
          </a:xfrm>
          <a:prstGeom prst="plus">
            <a:avLst>
              <a:gd name="adj" fmla="val 41102"/>
            </a:avLst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roix 7">
            <a:extLst>
              <a:ext uri="{FF2B5EF4-FFF2-40B4-BE49-F238E27FC236}">
                <a16:creationId xmlns:a16="http://schemas.microsoft.com/office/drawing/2014/main" id="{0346A76A-0FD3-8359-07D9-91C33E76DEE1}"/>
              </a:ext>
            </a:extLst>
          </p:cNvPr>
          <p:cNvSpPr/>
          <p:nvPr/>
        </p:nvSpPr>
        <p:spPr>
          <a:xfrm rot="2549118">
            <a:off x="7389041" y="6195246"/>
            <a:ext cx="360000" cy="360000"/>
          </a:xfrm>
          <a:prstGeom prst="plus">
            <a:avLst>
              <a:gd name="adj" fmla="val 41102"/>
            </a:avLst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739F3AEA-94A0-CCCB-970C-4650B9C895EC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7452747-2A0B-1B0C-3DED-3F9B39B19D42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17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C12E575B-5187-820B-1BB6-3D37E7A86E22}"/>
              </a:ext>
            </a:extLst>
          </p:cNvPr>
          <p:cNvCxnSpPr/>
          <p:nvPr/>
        </p:nvCxnSpPr>
        <p:spPr>
          <a:xfrm>
            <a:off x="6387899" y="5016166"/>
            <a:ext cx="0" cy="29878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F2526D9E-6240-BF82-B04C-8AA67332B616}"/>
              </a:ext>
            </a:extLst>
          </p:cNvPr>
          <p:cNvCxnSpPr>
            <a:cxnSpLocks/>
          </p:cNvCxnSpPr>
          <p:nvPr/>
        </p:nvCxnSpPr>
        <p:spPr>
          <a:xfrm>
            <a:off x="6870499" y="5130800"/>
            <a:ext cx="0" cy="24764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DFA2BD9D-F07C-D193-1CD3-B0D82887C7EF}"/>
              </a:ext>
            </a:extLst>
          </p:cNvPr>
          <p:cNvCxnSpPr>
            <a:cxnSpLocks/>
          </p:cNvCxnSpPr>
          <p:nvPr/>
        </p:nvCxnSpPr>
        <p:spPr>
          <a:xfrm>
            <a:off x="8108749" y="5086350"/>
            <a:ext cx="0" cy="29209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1763E2CD-33CB-D754-093F-8961E9A85C1C}"/>
              </a:ext>
            </a:extLst>
          </p:cNvPr>
          <p:cNvCxnSpPr>
            <a:cxnSpLocks/>
          </p:cNvCxnSpPr>
          <p:nvPr/>
        </p:nvCxnSpPr>
        <p:spPr>
          <a:xfrm>
            <a:off x="8692949" y="3276600"/>
            <a:ext cx="0" cy="203834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CA000CCD-8A7E-41F8-7613-3E1403558226}"/>
              </a:ext>
            </a:extLst>
          </p:cNvPr>
          <p:cNvCxnSpPr>
            <a:cxnSpLocks/>
          </p:cNvCxnSpPr>
          <p:nvPr/>
        </p:nvCxnSpPr>
        <p:spPr>
          <a:xfrm>
            <a:off x="9251749" y="4235450"/>
            <a:ext cx="0" cy="107949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3D4E358D-025A-E102-5BFE-4A7C432D3088}"/>
              </a:ext>
            </a:extLst>
          </p:cNvPr>
          <p:cNvCxnSpPr>
            <a:cxnSpLocks/>
          </p:cNvCxnSpPr>
          <p:nvPr/>
        </p:nvCxnSpPr>
        <p:spPr>
          <a:xfrm>
            <a:off x="9918499" y="5086350"/>
            <a:ext cx="0" cy="29209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727763C2-BB6E-663E-C820-387A6CE560C9}"/>
              </a:ext>
            </a:extLst>
          </p:cNvPr>
          <p:cNvCxnSpPr>
            <a:cxnSpLocks/>
          </p:cNvCxnSpPr>
          <p:nvPr/>
        </p:nvCxnSpPr>
        <p:spPr>
          <a:xfrm>
            <a:off x="10390228" y="4089400"/>
            <a:ext cx="0" cy="124459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151476E1-59BE-EF50-7283-C7209E3F2298}"/>
              </a:ext>
            </a:extLst>
          </p:cNvPr>
          <p:cNvCxnSpPr>
            <a:cxnSpLocks/>
          </p:cNvCxnSpPr>
          <p:nvPr/>
        </p:nvCxnSpPr>
        <p:spPr>
          <a:xfrm>
            <a:off x="11005886" y="4387755"/>
            <a:ext cx="0" cy="946241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3713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92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000" b="1" dirty="0"/>
              <a:t>Conclusion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9318171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Les prédictions ont rééquilibré les influences.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b="1" dirty="0"/>
          </a:p>
          <a:p>
            <a:endParaRPr lang="fr-FR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CDCF5AA-721C-228E-5A9D-A98B3813E18F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9458850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92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000" b="1" dirty="0"/>
              <a:t>Conclusion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9318171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Les prédictions ont rééquilibré les influences.</a:t>
            </a:r>
          </a:p>
          <a:p>
            <a:r>
              <a:rPr lang="fr-FR" dirty="0"/>
              <a:t>Emergence d’associations influences.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endParaRPr lang="fr-FR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E147C48-753E-0B65-BB8A-A60B67BB012E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9163025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92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000" b="1" dirty="0"/>
              <a:t>Conclusion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9318171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Les prédictions ont rééquilibré les influences.</a:t>
            </a:r>
          </a:p>
          <a:p>
            <a:r>
              <a:rPr lang="fr-FR" dirty="0"/>
              <a:t>Emergence d’associations influences.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Partage viral potentiel</a:t>
            </a:r>
          </a:p>
          <a:p>
            <a:r>
              <a:rPr lang="fr-FR" dirty="0"/>
              <a:t>Les ordres les moins représenté ont un partage viral plus </a:t>
            </a:r>
            <a:r>
              <a:rPr lang="fr-FR" dirty="0" err="1"/>
              <a:t>intra-ordre</a:t>
            </a:r>
            <a:r>
              <a:rPr lang="fr-FR" dirty="0"/>
              <a:t> plus élevé.</a:t>
            </a:r>
          </a:p>
          <a:p>
            <a:endParaRPr lang="fr-FR" dirty="0"/>
          </a:p>
          <a:p>
            <a:pPr marL="0" indent="0">
              <a:buNone/>
            </a:pPr>
            <a:endParaRPr lang="fr-FR" b="1" dirty="0"/>
          </a:p>
          <a:p>
            <a:endParaRPr lang="fr-FR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1085220-F653-B26E-2970-06ECE436911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1046440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92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000" b="1" dirty="0"/>
              <a:t>Conclusion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9318171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Les prédictions ont rééquilibré les influences.</a:t>
            </a:r>
          </a:p>
          <a:p>
            <a:r>
              <a:rPr lang="fr-FR" dirty="0"/>
              <a:t>Emergence d’associations influences..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Partage viral potentiel</a:t>
            </a:r>
          </a:p>
          <a:p>
            <a:r>
              <a:rPr lang="fr-FR" dirty="0"/>
              <a:t>Les ordres les moins représenté ont un partage viral plus </a:t>
            </a:r>
            <a:r>
              <a:rPr lang="fr-FR" dirty="0" err="1"/>
              <a:t>intra-ordre</a:t>
            </a:r>
            <a:r>
              <a:rPr lang="fr-FR" dirty="0"/>
              <a:t> plus élevé.</a:t>
            </a:r>
          </a:p>
          <a:p>
            <a:r>
              <a:rPr lang="fr-FR" dirty="0"/>
              <a:t>Les </a:t>
            </a:r>
            <a:r>
              <a:rPr lang="fr-FR" b="1" dirty="0"/>
              <a:t>Rongeurs</a:t>
            </a:r>
            <a:r>
              <a:rPr lang="fr-FR" dirty="0"/>
              <a:t>, les </a:t>
            </a:r>
            <a:r>
              <a:rPr lang="fr-FR" b="1" dirty="0"/>
              <a:t>Chauves-souris</a:t>
            </a:r>
            <a:r>
              <a:rPr lang="fr-FR" dirty="0"/>
              <a:t> et les  </a:t>
            </a:r>
            <a:r>
              <a:rPr lang="fr-FR" b="1" dirty="0"/>
              <a:t>Primates</a:t>
            </a:r>
            <a:r>
              <a:rPr lang="fr-FR" dirty="0"/>
              <a:t> sont les ordres à surveiller pour prévoir les maladies zoonotiques.</a:t>
            </a:r>
          </a:p>
          <a:p>
            <a:endParaRPr lang="fr-FR" dirty="0"/>
          </a:p>
          <a:p>
            <a:pPr marL="0" indent="0">
              <a:buNone/>
            </a:pPr>
            <a:endParaRPr lang="fr-FR" b="1" dirty="0"/>
          </a:p>
          <a:p>
            <a:endParaRPr lang="fr-FR" b="1" dirty="0"/>
          </a:p>
        </p:txBody>
      </p:sp>
      <p:pic>
        <p:nvPicPr>
          <p:cNvPr id="5" name="Graphique 4" descr="Rat avec un remplissage uni">
            <a:extLst>
              <a:ext uri="{FF2B5EF4-FFF2-40B4-BE49-F238E27FC236}">
                <a16:creationId xmlns:a16="http://schemas.microsoft.com/office/drawing/2014/main" id="{010897F2-00FB-D1B4-C9E5-90160EF4D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71110" y="5425455"/>
            <a:ext cx="914400" cy="914400"/>
          </a:xfrm>
          <a:prstGeom prst="rect">
            <a:avLst/>
          </a:prstGeom>
        </p:spPr>
      </p:pic>
      <p:pic>
        <p:nvPicPr>
          <p:cNvPr id="7" name="Graphique 6" descr="Chauve-souris avec un remplissage uni">
            <a:extLst>
              <a:ext uri="{FF2B5EF4-FFF2-40B4-BE49-F238E27FC236}">
                <a16:creationId xmlns:a16="http://schemas.microsoft.com/office/drawing/2014/main" id="{5D50CCEE-7837-9A63-4D92-79EE58135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48269" y="5425455"/>
            <a:ext cx="914400" cy="914400"/>
          </a:xfrm>
          <a:prstGeom prst="rect">
            <a:avLst/>
          </a:prstGeom>
        </p:spPr>
      </p:pic>
      <p:pic>
        <p:nvPicPr>
          <p:cNvPr id="9" name="Graphique 8" descr="Gorille avec un remplissage uni">
            <a:extLst>
              <a:ext uri="{FF2B5EF4-FFF2-40B4-BE49-F238E27FC236}">
                <a16:creationId xmlns:a16="http://schemas.microsoft.com/office/drawing/2014/main" id="{4EDD7624-EA4C-267F-59D9-6443D16699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6000" y="5425455"/>
            <a:ext cx="914400" cy="9144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D83BC95-D35B-6043-4F37-BC53024BBC13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2658848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100" y="2592046"/>
            <a:ext cx="67818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dirty="0"/>
              <a:t>Merci !</a:t>
            </a:r>
          </a:p>
        </p:txBody>
      </p:sp>
    </p:spTree>
    <p:extLst>
      <p:ext uri="{BB962C8B-B14F-4D97-AF65-F5344CB8AC3E}">
        <p14:creationId xmlns:p14="http://schemas.microsoft.com/office/powerpoint/2010/main" val="28457308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A2E9AB-CDAB-8CCF-9075-ECB4E08D5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Bibliographie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3532C8D-0FB4-268D-71C6-55A38A291373}"/>
              </a:ext>
            </a:extLst>
          </p:cNvPr>
          <p:cNvSpPr txBox="1"/>
          <p:nvPr/>
        </p:nvSpPr>
        <p:spPr>
          <a:xfrm>
            <a:off x="519764" y="1587971"/>
            <a:ext cx="10968789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sz="1400" b="0" i="0" u="none" strike="noStrike" baseline="0" dirty="0">
                <a:latin typeface="NimbusRomNo9L-Regu"/>
              </a:rPr>
              <a:t>(1) C. </a:t>
            </a:r>
            <a:r>
              <a:rPr lang="fr-FR" sz="1400" b="0" i="0" u="none" strike="noStrike" baseline="0" dirty="0" err="1">
                <a:latin typeface="NimbusRomNo9L-Regu"/>
              </a:rPr>
              <a:t>Capinha</a:t>
            </a:r>
            <a:r>
              <a:rPr lang="fr-FR" sz="1400" b="0" i="0" u="none" strike="noStrike" baseline="0" dirty="0">
                <a:latin typeface="NimbusRomNo9L-Regu"/>
              </a:rPr>
              <a:t>, F. </a:t>
            </a:r>
            <a:r>
              <a:rPr lang="fr-FR" sz="1400" b="0" i="0" u="none" strike="noStrike" baseline="0" dirty="0" err="1">
                <a:latin typeface="NimbusRomNo9L-Regu"/>
              </a:rPr>
              <a:t>Essl</a:t>
            </a:r>
            <a:r>
              <a:rPr lang="fr-FR" sz="1400" b="0" i="0" u="none" strike="noStrike" baseline="0" dirty="0">
                <a:latin typeface="NimbusRomNo9L-Regu"/>
              </a:rPr>
              <a:t>, H. </a:t>
            </a:r>
            <a:r>
              <a:rPr lang="fr-FR" sz="1400" b="0" i="0" u="none" strike="noStrike" baseline="0" dirty="0" err="1">
                <a:latin typeface="NimbusRomNo9L-Regu"/>
              </a:rPr>
              <a:t>Seebens</a:t>
            </a:r>
            <a:r>
              <a:rPr lang="fr-FR" sz="1400" b="0" i="0" u="none" strike="noStrike" baseline="0" dirty="0">
                <a:latin typeface="NimbusRomNo9L-Regu"/>
              </a:rPr>
              <a:t>, D. Moser, and H. M. Pereira. The dispersal of alien </a:t>
            </a:r>
            <a:r>
              <a:rPr lang="fr-FR" sz="1400" b="0" i="0" u="none" strike="noStrike" baseline="0" dirty="0" err="1">
                <a:latin typeface="NimbusRomNo9L-Regu"/>
              </a:rPr>
              <a:t>species</a:t>
            </a:r>
            <a:r>
              <a:rPr lang="fr-FR" sz="1400" dirty="0">
                <a:latin typeface="NimbusRomNo9L-Regu"/>
              </a:rPr>
              <a:t> </a:t>
            </a:r>
            <a:r>
              <a:rPr lang="en-US" sz="1400" b="0" i="0" u="none" strike="noStrike" baseline="0" dirty="0">
                <a:latin typeface="NimbusRomNo9L-Regu"/>
              </a:rPr>
              <a:t>redefines biogeography in the Anthropocene. </a:t>
            </a:r>
            <a:r>
              <a:rPr lang="en-US" sz="1400" b="0" i="0" u="none" strike="noStrike" baseline="0" dirty="0">
                <a:latin typeface="NimbusRomNo9L-ReguItal"/>
              </a:rPr>
              <a:t>Science</a:t>
            </a:r>
            <a:r>
              <a:rPr lang="en-US" sz="1400" b="0" i="0" u="none" strike="noStrike" baseline="0" dirty="0">
                <a:latin typeface="NimbusRomNo9L-Regu"/>
              </a:rPr>
              <a:t>, 348(6240) :1248–1251, 2015. </a:t>
            </a:r>
            <a:r>
              <a:rPr lang="en-US" sz="1400" b="0" i="0" u="none" strike="noStrike" baseline="0" dirty="0" err="1">
                <a:latin typeface="NimbusRomNo9L-Regu"/>
              </a:rPr>
              <a:t>doi</a:t>
            </a:r>
            <a:r>
              <a:rPr lang="en-US" sz="1400" b="0" i="0" u="none" strike="noStrike" baseline="0" dirty="0">
                <a:latin typeface="NimbusRomNo9L-Regu"/>
              </a:rPr>
              <a:t> :</a:t>
            </a:r>
            <a:r>
              <a:rPr lang="fr-FR" sz="1400" b="0" i="0" u="none" strike="noStrike" baseline="0" dirty="0">
                <a:latin typeface="NimbusRomNo9L-Regu"/>
              </a:rPr>
              <a:t>10.1126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science.aaa8913.</a:t>
            </a:r>
          </a:p>
          <a:p>
            <a:pPr algn="l"/>
            <a:r>
              <a:rPr lang="en-US" sz="1400" b="0" i="0" u="none" strike="noStrike" baseline="0" dirty="0">
                <a:latin typeface="NimbusRomNo9L-Regu"/>
              </a:rPr>
              <a:t>(2) E. D. Belay, J. C. </a:t>
            </a:r>
            <a:r>
              <a:rPr lang="en-US" sz="1400" b="0" i="0" u="none" strike="noStrike" baseline="0" dirty="0" err="1">
                <a:latin typeface="NimbusRomNo9L-Regu"/>
              </a:rPr>
              <a:t>Kile</a:t>
            </a:r>
            <a:r>
              <a:rPr lang="en-US" sz="1400" b="0" i="0" u="none" strike="noStrike" baseline="0" dirty="0">
                <a:latin typeface="NimbusRomNo9L-Regu"/>
              </a:rPr>
              <a:t>, A. J. Hall, C. Barton-</a:t>
            </a:r>
            <a:r>
              <a:rPr lang="en-US" sz="1400" b="0" i="0" u="none" strike="noStrike" baseline="0" dirty="0" err="1">
                <a:latin typeface="NimbusRomNo9L-Regu"/>
              </a:rPr>
              <a:t>Behravesh</a:t>
            </a:r>
            <a:r>
              <a:rPr lang="en-US" sz="1400" b="0" i="0" u="none" strike="noStrike" baseline="0" dirty="0">
                <a:latin typeface="NimbusRomNo9L-Regu"/>
              </a:rPr>
              <a:t>, M. B. Parsons, S. Salyer, and H. </a:t>
            </a:r>
            <a:r>
              <a:rPr lang="en-US" sz="1400" b="0" i="0" u="none" strike="noStrike" baseline="0" dirty="0" err="1">
                <a:latin typeface="NimbusRomNo9L-Regu"/>
              </a:rPr>
              <a:t>Walke</a:t>
            </a:r>
            <a:r>
              <a:rPr lang="en-US" sz="1400" b="0" i="0" u="none" strike="noStrike" baseline="0" dirty="0">
                <a:latin typeface="NimbusRomNo9L-Regu"/>
              </a:rPr>
              <a:t>. Zoonotic Disease Programs for Enhancing Global Health Security. </a:t>
            </a:r>
            <a:r>
              <a:rPr lang="en-US" sz="1400" b="0" i="0" u="none" strike="noStrike" baseline="0" dirty="0">
                <a:latin typeface="NimbusRomNo9L-ReguItal"/>
              </a:rPr>
              <a:t>Emerging Infectious Diseases</a:t>
            </a:r>
            <a:r>
              <a:rPr lang="en-US" sz="1400" b="0" i="0" u="none" strike="noStrike" baseline="0" dirty="0">
                <a:latin typeface="NimbusRomNo9L-Regu"/>
              </a:rPr>
              <a:t>, 23(13) :S65–70, 2017. ISSN 1080-6059. </a:t>
            </a:r>
            <a:r>
              <a:rPr lang="en-US" sz="1400" b="0" i="0" u="none" strike="noStrike" baseline="0" dirty="0" err="1">
                <a:latin typeface="NimbusRomNo9L-Regu"/>
              </a:rPr>
              <a:t>doi</a:t>
            </a:r>
            <a:r>
              <a:rPr lang="en-US" sz="1400" b="0" i="0" u="none" strike="noStrike" baseline="0" dirty="0">
                <a:latin typeface="NimbusRomNo9L-Regu"/>
              </a:rPr>
              <a:t> : 10.3201</a:t>
            </a:r>
            <a:r>
              <a:rPr lang="en-US" sz="1400" b="0" i="0" u="none" strike="noStrike" baseline="0" dirty="0">
                <a:latin typeface="rtxr"/>
              </a:rPr>
              <a:t>/</a:t>
            </a:r>
            <a:r>
              <a:rPr lang="en-US" sz="1400" b="0" i="0" u="none" strike="noStrike" baseline="0" dirty="0">
                <a:latin typeface="NimbusRomNo9L-Regu"/>
              </a:rPr>
              <a:t>eid2313. </a:t>
            </a:r>
            <a:r>
              <a:rPr lang="fr-FR" sz="1400" b="0" i="0" u="none" strike="noStrike" baseline="0" dirty="0">
                <a:latin typeface="NimbusRomNo9L-Regu"/>
              </a:rPr>
              <a:t>170544.</a:t>
            </a:r>
          </a:p>
          <a:p>
            <a:pPr algn="l"/>
            <a:r>
              <a:rPr lang="fr-FR" sz="1400" dirty="0">
                <a:latin typeface="NimbusRomNo9L-Regu"/>
              </a:rPr>
              <a:t>(3) </a:t>
            </a:r>
            <a:r>
              <a:rPr lang="fr-FR" sz="1400" b="0" i="0" u="none" strike="noStrike" baseline="0" dirty="0">
                <a:latin typeface="NimbusRomNo9L-Regu"/>
              </a:rPr>
              <a:t>C. J. Carlson, G. F. </a:t>
            </a:r>
            <a:r>
              <a:rPr lang="fr-FR" sz="1400" b="0" i="0" u="none" strike="noStrike" baseline="0" dirty="0" err="1">
                <a:latin typeface="NimbusRomNo9L-Regu"/>
              </a:rPr>
              <a:t>Albery</a:t>
            </a:r>
            <a:r>
              <a:rPr lang="fr-FR" sz="1400" b="0" i="0" u="none" strike="noStrike" baseline="0" dirty="0">
                <a:latin typeface="NimbusRomNo9L-Regu"/>
              </a:rPr>
              <a:t>, C. </a:t>
            </a:r>
            <a:r>
              <a:rPr lang="fr-FR" sz="1400" b="0" i="0" u="none" strike="noStrike" baseline="0" dirty="0" err="1">
                <a:latin typeface="NimbusRomNo9L-Regu"/>
              </a:rPr>
              <a:t>Merow</a:t>
            </a:r>
            <a:r>
              <a:rPr lang="fr-FR" sz="1400" b="0" i="0" u="none" strike="noStrike" baseline="0" dirty="0">
                <a:latin typeface="NimbusRomNo9L-Regu"/>
              </a:rPr>
              <a:t>, C. H. Trisos, C. M. </a:t>
            </a:r>
            <a:r>
              <a:rPr lang="fr-FR" sz="1400" b="0" i="0" u="none" strike="noStrike" baseline="0" dirty="0" err="1">
                <a:latin typeface="NimbusRomNo9L-Regu"/>
              </a:rPr>
              <a:t>Zipfel</a:t>
            </a:r>
            <a:r>
              <a:rPr lang="fr-FR" sz="1400" b="0" i="0" u="none" strike="noStrike" baseline="0" dirty="0">
                <a:latin typeface="NimbusRomNo9L-Regu"/>
              </a:rPr>
              <a:t>, E. A. </a:t>
            </a:r>
            <a:r>
              <a:rPr lang="fr-FR" sz="1400" b="0" i="0" u="none" strike="noStrike" baseline="0" dirty="0" err="1">
                <a:latin typeface="NimbusRomNo9L-Regu"/>
              </a:rPr>
              <a:t>Eskew</a:t>
            </a:r>
            <a:r>
              <a:rPr lang="fr-FR" sz="1400" b="0" i="0" u="none" strike="noStrike" baseline="0" dirty="0">
                <a:latin typeface="NimbusRomNo9L-Regu"/>
              </a:rPr>
              <a:t>, K. J.</a:t>
            </a:r>
            <a:r>
              <a:rPr lang="en-US" sz="1400" b="0" i="0" u="none" strike="noStrike" baseline="0" dirty="0" err="1">
                <a:latin typeface="NimbusRomNo9L-Regu"/>
              </a:rPr>
              <a:t>Olival</a:t>
            </a:r>
            <a:r>
              <a:rPr lang="en-US" sz="1400" b="0" i="0" u="none" strike="noStrike" baseline="0" dirty="0">
                <a:latin typeface="NimbusRomNo9L-Regu"/>
              </a:rPr>
              <a:t>, N. Ross, and S. Bansal. Climate change increases cross-species viral transmission </a:t>
            </a:r>
            <a:r>
              <a:rPr lang="fr-FR" sz="1400" b="0" i="0" u="none" strike="noStrike" baseline="0" dirty="0" err="1">
                <a:latin typeface="NimbusRomNo9L-Regu"/>
              </a:rPr>
              <a:t>risk</a:t>
            </a:r>
            <a:r>
              <a:rPr lang="fr-FR" sz="1400" b="0" i="0" u="none" strike="noStrike" baseline="0" dirty="0">
                <a:latin typeface="NimbusRomNo9L-Regu"/>
              </a:rPr>
              <a:t>. </a:t>
            </a:r>
            <a:r>
              <a:rPr lang="fr-FR" sz="1400" b="0" i="0" u="none" strike="noStrike" baseline="0" dirty="0">
                <a:latin typeface="NimbusRomNo9L-ReguItal"/>
              </a:rPr>
              <a:t>Nature</a:t>
            </a:r>
            <a:r>
              <a:rPr lang="fr-FR" sz="1400" b="0" i="0" u="none" strike="noStrike" baseline="0" dirty="0">
                <a:latin typeface="NimbusRomNo9L-Regu"/>
              </a:rPr>
              <a:t>, 607(7919) :555–562, 2022a. ISSN 1476-4687. </a:t>
            </a:r>
            <a:r>
              <a:rPr lang="fr-FR" sz="1400" b="0" i="0" u="none" strike="noStrike" baseline="0" dirty="0" err="1">
                <a:latin typeface="NimbusRomNo9L-Regu"/>
              </a:rPr>
              <a:t>doi</a:t>
            </a:r>
            <a:r>
              <a:rPr lang="fr-FR" sz="1400" b="0" i="0" u="none" strike="noStrike" baseline="0" dirty="0">
                <a:latin typeface="NimbusRomNo9L-Regu"/>
              </a:rPr>
              <a:t> : 10.1038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s41586-022-04788-w.</a:t>
            </a:r>
          </a:p>
          <a:p>
            <a:pPr algn="l"/>
            <a:endParaRPr lang="fr-FR" sz="1400" dirty="0">
              <a:latin typeface="NimbusRomNo9L-Regu"/>
            </a:endParaRPr>
          </a:p>
          <a:p>
            <a:pPr algn="l"/>
            <a:r>
              <a:rPr lang="en-US" sz="1400" b="0" i="0" u="none" strike="noStrike" baseline="0" dirty="0">
                <a:latin typeface="NimbusRomNo9L-Regu"/>
              </a:rPr>
              <a:t>(4)  E. Estrada and N. </a:t>
            </a:r>
            <a:r>
              <a:rPr lang="en-US" sz="1400" b="0" i="0" u="none" strike="noStrike" baseline="0" dirty="0" err="1">
                <a:latin typeface="NimbusRomNo9L-Regu"/>
              </a:rPr>
              <a:t>Hatano</a:t>
            </a:r>
            <a:r>
              <a:rPr lang="en-US" sz="1400" b="0" i="0" u="none" strike="noStrike" baseline="0" dirty="0">
                <a:latin typeface="NimbusRomNo9L-Regu"/>
              </a:rPr>
              <a:t>. Communicability in complex networks. </a:t>
            </a:r>
            <a:r>
              <a:rPr lang="en-US" sz="1400" b="0" i="0" u="none" strike="noStrike" baseline="0" dirty="0">
                <a:latin typeface="NimbusRomNo9L-ReguItal"/>
              </a:rPr>
              <a:t>Physical Review E</a:t>
            </a:r>
            <a:r>
              <a:rPr lang="en-US" sz="1400" b="0" i="0" u="none" strike="noStrike" baseline="0" dirty="0">
                <a:latin typeface="NimbusRomNo9L-Regu"/>
              </a:rPr>
              <a:t>, 77 </a:t>
            </a:r>
            <a:r>
              <a:rPr lang="fr-FR" sz="1400" b="0" i="0" u="none" strike="noStrike" baseline="0" dirty="0">
                <a:latin typeface="NimbusRomNo9L-Regu"/>
              </a:rPr>
              <a:t>(3) :036111, 2008. </a:t>
            </a:r>
            <a:r>
              <a:rPr lang="fr-FR" sz="1400" b="0" i="0" u="none" strike="noStrike" baseline="0" dirty="0" err="1">
                <a:latin typeface="NimbusRomNo9L-Regu"/>
              </a:rPr>
              <a:t>doi</a:t>
            </a:r>
            <a:r>
              <a:rPr lang="fr-FR" sz="1400" b="0" i="0" u="none" strike="noStrike" baseline="0" dirty="0">
                <a:latin typeface="NimbusRomNo9L-Regu"/>
              </a:rPr>
              <a:t> : 10.1103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PhysRevE.77.036111.</a:t>
            </a:r>
          </a:p>
          <a:p>
            <a:pPr algn="l"/>
            <a:r>
              <a:rPr lang="en-US" sz="1400" b="0" i="0" u="none" strike="noStrike" baseline="0" dirty="0">
                <a:latin typeface="NimbusRomNo9L-Regu"/>
              </a:rPr>
              <a:t>(5) E. C. Fricke and J.-C. </a:t>
            </a:r>
            <a:r>
              <a:rPr lang="en-US" sz="1400" b="0" i="0" u="none" strike="noStrike" baseline="0" dirty="0" err="1">
                <a:latin typeface="NimbusRomNo9L-Regu"/>
              </a:rPr>
              <a:t>Svenning</a:t>
            </a:r>
            <a:r>
              <a:rPr lang="en-US" sz="1400" b="0" i="0" u="none" strike="noStrike" baseline="0" dirty="0">
                <a:latin typeface="NimbusRomNo9L-Regu"/>
              </a:rPr>
              <a:t>. Accelerating homogenization of the global plant–frugivore </a:t>
            </a:r>
            <a:r>
              <a:rPr lang="fr-FR" sz="1400" b="0" i="0" u="none" strike="noStrike" baseline="0" dirty="0" err="1">
                <a:latin typeface="NimbusRomNo9L-Regu"/>
              </a:rPr>
              <a:t>meta</a:t>
            </a:r>
            <a:r>
              <a:rPr lang="fr-FR" sz="1400" b="0" i="0" u="none" strike="noStrike" baseline="0" dirty="0">
                <a:latin typeface="NimbusRomNo9L-Regu"/>
              </a:rPr>
              <a:t>-network. </a:t>
            </a:r>
            <a:r>
              <a:rPr lang="fr-FR" sz="1400" b="0" i="0" u="none" strike="noStrike" baseline="0" dirty="0">
                <a:latin typeface="NimbusRomNo9L-ReguItal"/>
              </a:rPr>
              <a:t>Nature</a:t>
            </a:r>
            <a:r>
              <a:rPr lang="fr-FR" sz="1400" b="0" i="0" u="none" strike="noStrike" baseline="0" dirty="0">
                <a:latin typeface="NimbusRomNo9L-Regu"/>
              </a:rPr>
              <a:t>, 585(7823) :74–78, 2020. ISSN 1476-4687. </a:t>
            </a:r>
            <a:r>
              <a:rPr lang="fr-FR" sz="1400" b="0" i="0" u="none" strike="noStrike" baseline="0" dirty="0" err="1">
                <a:latin typeface="NimbusRomNo9L-Regu"/>
              </a:rPr>
              <a:t>doi</a:t>
            </a:r>
            <a:r>
              <a:rPr lang="fr-FR" sz="1400" b="0" i="0" u="none" strike="noStrike" baseline="0" dirty="0">
                <a:latin typeface="NimbusRomNo9L-Regu"/>
              </a:rPr>
              <a:t> : 10.1038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s41586-020-2640-y.</a:t>
            </a:r>
          </a:p>
          <a:p>
            <a:pPr algn="l"/>
            <a:r>
              <a:rPr lang="en-US" sz="1400" b="0" i="0" u="none" strike="noStrike" baseline="0" dirty="0">
                <a:latin typeface="NimbusRomNo9L-Regu"/>
              </a:rPr>
              <a:t>(6) R. K. Plowright, C. R. Parrish, H. McCallum, P. J. Hudson, A. I. Ko, A. L. Graham, and J. O. Lloyd-Smith. Pathways to zoonotic spillover. </a:t>
            </a:r>
            <a:r>
              <a:rPr lang="en-US" sz="1400" b="0" i="0" u="none" strike="noStrike" baseline="0" dirty="0">
                <a:latin typeface="NimbusRomNo9L-ReguItal"/>
              </a:rPr>
              <a:t>Nature Reviews Microbiology</a:t>
            </a:r>
            <a:r>
              <a:rPr lang="en-US" sz="1400" b="0" i="0" u="none" strike="noStrike" baseline="0" dirty="0">
                <a:latin typeface="NimbusRomNo9L-Regu"/>
              </a:rPr>
              <a:t>, 15(8) : </a:t>
            </a:r>
            <a:r>
              <a:rPr lang="pt-BR" sz="1400" b="0" i="0" u="none" strike="noStrike" baseline="0" dirty="0">
                <a:latin typeface="NimbusRomNo9L-Regu"/>
              </a:rPr>
              <a:t>502–510, 2017. ISSN 1740-1534. doi : 10.1038</a:t>
            </a:r>
            <a:r>
              <a:rPr lang="pt-BR" sz="1400" b="0" i="0" u="none" strike="noStrike" baseline="0" dirty="0">
                <a:latin typeface="rtxr"/>
              </a:rPr>
              <a:t>/</a:t>
            </a:r>
            <a:r>
              <a:rPr lang="pt-BR" sz="1400" b="0" i="0" u="none" strike="noStrike" baseline="0" dirty="0">
                <a:latin typeface="NimbusRomNo9L-Regu"/>
              </a:rPr>
              <a:t>nrmicro.2017.45</a:t>
            </a:r>
            <a:r>
              <a:rPr lang="pt-BR" sz="1800" b="0" i="0" u="none" strike="noStrike" baseline="0" dirty="0">
                <a:latin typeface="NimbusRomNo9L-Regu"/>
              </a:rPr>
              <a:t>.</a:t>
            </a:r>
            <a:endParaRPr lang="fr-FR" sz="1400" b="0" i="0" u="none" strike="noStrike" baseline="0" dirty="0">
              <a:latin typeface="NimbusRomNo9L-Regu"/>
            </a:endParaRPr>
          </a:p>
          <a:p>
            <a:pPr algn="l"/>
            <a:r>
              <a:rPr lang="fr-FR" sz="1400" b="0" i="0" u="none" strike="noStrike" baseline="0" dirty="0">
                <a:latin typeface="NimbusRomNo9L-Regu"/>
              </a:rPr>
              <a:t>(7) T. </a:t>
            </a:r>
            <a:r>
              <a:rPr lang="fr-FR" sz="1400" b="0" i="0" u="none" strike="noStrike" baseline="0" dirty="0" err="1">
                <a:latin typeface="NimbusRomNo9L-Regu"/>
              </a:rPr>
              <a:t>Poisot</a:t>
            </a:r>
            <a:r>
              <a:rPr lang="fr-FR" sz="1400" b="0" i="0" u="none" strike="noStrike" baseline="0" dirty="0">
                <a:latin typeface="NimbusRomNo9L-Regu"/>
              </a:rPr>
              <a:t>, M.-A. Ouellet, N. </a:t>
            </a:r>
            <a:r>
              <a:rPr lang="fr-FR" sz="1400" b="0" i="0" u="none" strike="noStrike" baseline="0" dirty="0" err="1">
                <a:latin typeface="NimbusRomNo9L-Regu"/>
              </a:rPr>
              <a:t>Mollentze</a:t>
            </a:r>
            <a:r>
              <a:rPr lang="fr-FR" sz="1400" b="0" i="0" u="none" strike="noStrike" baseline="0" dirty="0">
                <a:latin typeface="NimbusRomNo9L-Regu"/>
              </a:rPr>
              <a:t>, M. J. Farrell, D. J. Becker, L. </a:t>
            </a:r>
            <a:r>
              <a:rPr lang="fr-FR" sz="1400" b="0" i="0" u="none" strike="noStrike" baseline="0" dirty="0" err="1">
                <a:latin typeface="NimbusRomNo9L-Regu"/>
              </a:rPr>
              <a:t>Brierley</a:t>
            </a:r>
            <a:r>
              <a:rPr lang="fr-FR" sz="1400" b="0" i="0" u="none" strike="noStrike" baseline="0" dirty="0">
                <a:latin typeface="NimbusRomNo9L-Regu"/>
              </a:rPr>
              <a:t>, G. F. </a:t>
            </a:r>
            <a:r>
              <a:rPr lang="fr-FR" sz="1400" b="0" i="0" u="none" strike="noStrike" baseline="0" dirty="0" err="1">
                <a:latin typeface="NimbusRomNo9L-Regu"/>
              </a:rPr>
              <a:t>Albery</a:t>
            </a:r>
            <a:r>
              <a:rPr lang="fr-FR" sz="1400" b="0" i="0" u="none" strike="noStrike" baseline="0" dirty="0">
                <a:latin typeface="NimbusRomNo9L-Regu"/>
              </a:rPr>
              <a:t>, </a:t>
            </a:r>
            <a:r>
              <a:rPr lang="en-US" sz="1400" b="0" i="0" u="none" strike="noStrike" baseline="0" dirty="0">
                <a:latin typeface="NimbusRomNo9L-Regu"/>
              </a:rPr>
              <a:t>R. J. Gibb, S. N. Seifert, and C. J. Carlson. Network embedding unveils the hidden interactions in the mammalian </a:t>
            </a:r>
            <a:r>
              <a:rPr lang="en-US" sz="1400" b="0" i="0" u="none" strike="noStrike" baseline="0" dirty="0" err="1">
                <a:latin typeface="NimbusRomNo9L-Regu"/>
              </a:rPr>
              <a:t>virome</a:t>
            </a:r>
            <a:r>
              <a:rPr lang="en-US" sz="1400" b="0" i="0" u="none" strike="noStrike" baseline="0" dirty="0">
                <a:latin typeface="NimbusRomNo9L-Regu"/>
              </a:rPr>
              <a:t>. </a:t>
            </a:r>
            <a:r>
              <a:rPr lang="en-US" sz="1400" b="0" i="0" u="none" strike="noStrike" baseline="0" dirty="0">
                <a:latin typeface="NimbusRomNo9L-ReguItal"/>
              </a:rPr>
              <a:t>Patterns</a:t>
            </a:r>
            <a:r>
              <a:rPr lang="en-US" sz="1400" b="0" i="0" u="none" strike="noStrike" baseline="0" dirty="0">
                <a:latin typeface="NimbusRomNo9L-Regu"/>
              </a:rPr>
              <a:t>, page 100738, 2023. ISSN 2666-3899. </a:t>
            </a:r>
            <a:r>
              <a:rPr lang="fr-FR" sz="1400" b="0" i="0" u="none" strike="noStrike" baseline="0" dirty="0" err="1">
                <a:latin typeface="NimbusRomNo9L-Regu"/>
              </a:rPr>
              <a:t>doi</a:t>
            </a:r>
            <a:r>
              <a:rPr lang="fr-FR" sz="1400" b="0" i="0" u="none" strike="noStrike" baseline="0" dirty="0">
                <a:latin typeface="NimbusRomNo9L-Regu"/>
              </a:rPr>
              <a:t> : 10.1016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j.patter.2023.100738.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852147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2566D0-DE11-6290-873E-6927FCFA99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8734" y="1337732"/>
            <a:ext cx="9144000" cy="2192868"/>
          </a:xfrm>
        </p:spPr>
        <p:txBody>
          <a:bodyPr/>
          <a:lstStyle/>
          <a:p>
            <a:r>
              <a:rPr lang="fr-FR" dirty="0"/>
              <a:t>Importance des associations</a:t>
            </a:r>
          </a:p>
        </p:txBody>
      </p:sp>
    </p:spTree>
    <p:extLst>
      <p:ext uri="{BB962C8B-B14F-4D97-AF65-F5344CB8AC3E}">
        <p14:creationId xmlns:p14="http://schemas.microsoft.com/office/powerpoint/2010/main" val="12364595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46D876-5F4A-D023-6D0F-6794A6ADEB0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pic>
        <p:nvPicPr>
          <p:cNvPr id="22" name="Graphique 21" descr="Loup avec un remplissage uni">
            <a:extLst>
              <a:ext uri="{FF2B5EF4-FFF2-40B4-BE49-F238E27FC236}">
                <a16:creationId xmlns:a16="http://schemas.microsoft.com/office/drawing/2014/main" id="{021FEB4A-2345-1055-114B-4D1BFA64F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932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7963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46D876-5F4A-D023-6D0F-6794A6ADEB0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pic>
        <p:nvPicPr>
          <p:cNvPr id="22" name="Graphique 21" descr="Loup avec un remplissage uni">
            <a:extLst>
              <a:ext uri="{FF2B5EF4-FFF2-40B4-BE49-F238E27FC236}">
                <a16:creationId xmlns:a16="http://schemas.microsoft.com/office/drawing/2014/main" id="{021FEB4A-2345-1055-114B-4D1BFA64F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932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pic>
        <p:nvPicPr>
          <p:cNvPr id="58" name="Graphique 57" descr="Chien avec un remplissage uni">
            <a:extLst>
              <a:ext uri="{FF2B5EF4-FFF2-40B4-BE49-F238E27FC236}">
                <a16:creationId xmlns:a16="http://schemas.microsoft.com/office/drawing/2014/main" id="{2D93CFFB-A7B3-CB63-1DBE-C2545ED68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1243" y="2228261"/>
            <a:ext cx="787431" cy="787431"/>
          </a:xfrm>
          <a:prstGeom prst="rect">
            <a:avLst/>
          </a:prstGeom>
        </p:spPr>
      </p:pic>
      <p:pic>
        <p:nvPicPr>
          <p:cNvPr id="59" name="Graphique 58" descr="Loup avec un remplissage uni">
            <a:extLst>
              <a:ext uri="{FF2B5EF4-FFF2-40B4-BE49-F238E27FC236}">
                <a16:creationId xmlns:a16="http://schemas.microsoft.com/office/drawing/2014/main" id="{2490EDEA-E67A-DFC3-C9E7-5FE5510644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52637" y="2228261"/>
            <a:ext cx="787431" cy="787431"/>
          </a:xfrm>
          <a:prstGeom prst="rect">
            <a:avLst/>
          </a:prstGeom>
        </p:spPr>
      </p:pic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3F2A5E67-05BC-723E-BE8E-67E897ADD9D8}"/>
              </a:ext>
            </a:extLst>
          </p:cNvPr>
          <p:cNvCxnSpPr>
            <a:cxnSpLocks/>
          </p:cNvCxnSpPr>
          <p:nvPr/>
        </p:nvCxnSpPr>
        <p:spPr>
          <a:xfrm flipV="1">
            <a:off x="6638674" y="2010668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6369E302-F315-513C-C86E-DB27D950B4F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6638674" y="2621977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phique 1" descr="Renard avec un remplissage uni">
            <a:extLst>
              <a:ext uri="{FF2B5EF4-FFF2-40B4-BE49-F238E27FC236}">
                <a16:creationId xmlns:a16="http://schemas.microsoft.com/office/drawing/2014/main" id="{E3D3ED8E-6F60-5D05-580B-558320FE4A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46745" y="1494483"/>
            <a:ext cx="787431" cy="787431"/>
          </a:xfrm>
          <a:prstGeom prst="rect">
            <a:avLst/>
          </a:prstGeom>
        </p:spPr>
      </p:pic>
      <p:cxnSp>
        <p:nvCxnSpPr>
          <p:cNvPr id="15" name="Connecteur : en arc 14">
            <a:extLst>
              <a:ext uri="{FF2B5EF4-FFF2-40B4-BE49-F238E27FC236}">
                <a16:creationId xmlns:a16="http://schemas.microsoft.com/office/drawing/2014/main" id="{B0C0316E-6654-9474-365E-F23D51B1E0CC}"/>
              </a:ext>
            </a:extLst>
          </p:cNvPr>
          <p:cNvCxnSpPr>
            <a:cxnSpLocks/>
          </p:cNvCxnSpPr>
          <p:nvPr/>
        </p:nvCxnSpPr>
        <p:spPr>
          <a:xfrm rot="5400000">
            <a:off x="5347474" y="2077901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Graphique 15" descr="Covid-19 avec un remplissage uni">
            <a:extLst>
              <a:ext uri="{FF2B5EF4-FFF2-40B4-BE49-F238E27FC236}">
                <a16:creationId xmlns:a16="http://schemas.microsoft.com/office/drawing/2014/main" id="{A3A46CE9-CCDB-44E2-6AE4-5C05814EAE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3473" y="2882306"/>
            <a:ext cx="288000" cy="288000"/>
          </a:xfrm>
          <a:prstGeom prst="rect">
            <a:avLst/>
          </a:prstGeom>
        </p:spPr>
      </p:pic>
      <p:pic>
        <p:nvPicPr>
          <p:cNvPr id="79" name="Graphique 78" descr="Ours avec un remplissage uni">
            <a:extLst>
              <a:ext uri="{FF2B5EF4-FFF2-40B4-BE49-F238E27FC236}">
                <a16:creationId xmlns:a16="http://schemas.microsoft.com/office/drawing/2014/main" id="{EAE78C31-649F-21D1-BB27-5C26B053D2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30418" y="2729282"/>
            <a:ext cx="788400" cy="788400"/>
          </a:xfrm>
          <a:prstGeom prst="rect">
            <a:avLst/>
          </a:prstGeom>
        </p:spPr>
      </p:pic>
      <p:pic>
        <p:nvPicPr>
          <p:cNvPr id="80" name="Graphique 79" descr="Covid-19 avec un remplissage uni">
            <a:extLst>
              <a:ext uri="{FF2B5EF4-FFF2-40B4-BE49-F238E27FC236}">
                <a16:creationId xmlns:a16="http://schemas.microsoft.com/office/drawing/2014/main" id="{6198BE5C-A06F-1AEB-A3EE-0DB1D1F320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30626" y="2025788"/>
            <a:ext cx="288000" cy="288000"/>
          </a:xfrm>
          <a:prstGeom prst="rect">
            <a:avLst/>
          </a:prstGeom>
        </p:spPr>
      </p:pic>
      <p:pic>
        <p:nvPicPr>
          <p:cNvPr id="82" name="Graphique 81" descr="Covid-19 avec un remplissage uni">
            <a:extLst>
              <a:ext uri="{FF2B5EF4-FFF2-40B4-BE49-F238E27FC236}">
                <a16:creationId xmlns:a16="http://schemas.microsoft.com/office/drawing/2014/main" id="{13E3A0B4-BAEA-8CAF-4B7D-4AC391E605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6460" y="1373116"/>
            <a:ext cx="288000" cy="288000"/>
          </a:xfrm>
          <a:prstGeom prst="rect">
            <a:avLst/>
          </a:prstGeom>
        </p:spPr>
      </p:pic>
      <p:pic>
        <p:nvPicPr>
          <p:cNvPr id="84" name="Graphique 83" descr="Covid-19 avec un remplissage uni">
            <a:extLst>
              <a:ext uri="{FF2B5EF4-FFF2-40B4-BE49-F238E27FC236}">
                <a16:creationId xmlns:a16="http://schemas.microsoft.com/office/drawing/2014/main" id="{5D5F28DA-D61E-9858-0EB9-7FFA887BBC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6460" y="2574492"/>
            <a:ext cx="288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451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46D876-5F4A-D023-6D0F-6794A6ADEB0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pic>
        <p:nvPicPr>
          <p:cNvPr id="22" name="Graphique 21" descr="Loup avec un remplissage uni">
            <a:extLst>
              <a:ext uri="{FF2B5EF4-FFF2-40B4-BE49-F238E27FC236}">
                <a16:creationId xmlns:a16="http://schemas.microsoft.com/office/drawing/2014/main" id="{021FEB4A-2345-1055-114B-4D1BFA64F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932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pic>
        <p:nvPicPr>
          <p:cNvPr id="58" name="Graphique 57" descr="Chien avec un remplissage uni">
            <a:extLst>
              <a:ext uri="{FF2B5EF4-FFF2-40B4-BE49-F238E27FC236}">
                <a16:creationId xmlns:a16="http://schemas.microsoft.com/office/drawing/2014/main" id="{2D93CFFB-A7B3-CB63-1DBE-C2545ED68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1243" y="2228261"/>
            <a:ext cx="787431" cy="787431"/>
          </a:xfrm>
          <a:prstGeom prst="rect">
            <a:avLst/>
          </a:prstGeom>
        </p:spPr>
      </p:pic>
      <p:pic>
        <p:nvPicPr>
          <p:cNvPr id="59" name="Graphique 58" descr="Loup avec un remplissage uni">
            <a:extLst>
              <a:ext uri="{FF2B5EF4-FFF2-40B4-BE49-F238E27FC236}">
                <a16:creationId xmlns:a16="http://schemas.microsoft.com/office/drawing/2014/main" id="{2490EDEA-E67A-DFC3-C9E7-5FE5510644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52637" y="2228261"/>
            <a:ext cx="787431" cy="787431"/>
          </a:xfrm>
          <a:prstGeom prst="rect">
            <a:avLst/>
          </a:prstGeom>
        </p:spPr>
      </p:pic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3F2A5E67-05BC-723E-BE8E-67E897ADD9D8}"/>
              </a:ext>
            </a:extLst>
          </p:cNvPr>
          <p:cNvCxnSpPr>
            <a:cxnSpLocks/>
          </p:cNvCxnSpPr>
          <p:nvPr/>
        </p:nvCxnSpPr>
        <p:spPr>
          <a:xfrm flipV="1">
            <a:off x="6638674" y="2010668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6369E302-F315-513C-C86E-DB27D950B4F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6638674" y="2621977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phique 1" descr="Renard avec un remplissage uni">
            <a:extLst>
              <a:ext uri="{FF2B5EF4-FFF2-40B4-BE49-F238E27FC236}">
                <a16:creationId xmlns:a16="http://schemas.microsoft.com/office/drawing/2014/main" id="{E3D3ED8E-6F60-5D05-580B-558320FE4A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46745" y="1494483"/>
            <a:ext cx="787431" cy="787431"/>
          </a:xfrm>
          <a:prstGeom prst="rect">
            <a:avLst/>
          </a:prstGeom>
        </p:spPr>
      </p:pic>
      <p:cxnSp>
        <p:nvCxnSpPr>
          <p:cNvPr id="15" name="Connecteur : en arc 14">
            <a:extLst>
              <a:ext uri="{FF2B5EF4-FFF2-40B4-BE49-F238E27FC236}">
                <a16:creationId xmlns:a16="http://schemas.microsoft.com/office/drawing/2014/main" id="{B0C0316E-6654-9474-365E-F23D51B1E0CC}"/>
              </a:ext>
            </a:extLst>
          </p:cNvPr>
          <p:cNvCxnSpPr>
            <a:cxnSpLocks/>
          </p:cNvCxnSpPr>
          <p:nvPr/>
        </p:nvCxnSpPr>
        <p:spPr>
          <a:xfrm rot="5400000">
            <a:off x="5347474" y="2077901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Graphique 15" descr="Covid-19 avec un remplissage uni">
            <a:extLst>
              <a:ext uri="{FF2B5EF4-FFF2-40B4-BE49-F238E27FC236}">
                <a16:creationId xmlns:a16="http://schemas.microsoft.com/office/drawing/2014/main" id="{A3A46CE9-CCDB-44E2-6AE4-5C05814EAE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3473" y="2882306"/>
            <a:ext cx="288000" cy="288000"/>
          </a:xfrm>
          <a:prstGeom prst="rect">
            <a:avLst/>
          </a:prstGeom>
        </p:spPr>
      </p:pic>
      <p:pic>
        <p:nvPicPr>
          <p:cNvPr id="79" name="Graphique 78" descr="Ours avec un remplissage uni">
            <a:extLst>
              <a:ext uri="{FF2B5EF4-FFF2-40B4-BE49-F238E27FC236}">
                <a16:creationId xmlns:a16="http://schemas.microsoft.com/office/drawing/2014/main" id="{EAE78C31-649F-21D1-BB27-5C26B053D2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30418" y="2729282"/>
            <a:ext cx="788400" cy="788400"/>
          </a:xfrm>
          <a:prstGeom prst="rect">
            <a:avLst/>
          </a:prstGeom>
        </p:spPr>
      </p:pic>
      <p:pic>
        <p:nvPicPr>
          <p:cNvPr id="80" name="Graphique 79" descr="Covid-19 avec un remplissage uni">
            <a:extLst>
              <a:ext uri="{FF2B5EF4-FFF2-40B4-BE49-F238E27FC236}">
                <a16:creationId xmlns:a16="http://schemas.microsoft.com/office/drawing/2014/main" id="{6198BE5C-A06F-1AEB-A3EE-0DB1D1F320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30626" y="2025788"/>
            <a:ext cx="288000" cy="288000"/>
          </a:xfrm>
          <a:prstGeom prst="rect">
            <a:avLst/>
          </a:prstGeom>
        </p:spPr>
      </p:pic>
      <p:pic>
        <p:nvPicPr>
          <p:cNvPr id="82" name="Graphique 81" descr="Covid-19 avec un remplissage uni">
            <a:extLst>
              <a:ext uri="{FF2B5EF4-FFF2-40B4-BE49-F238E27FC236}">
                <a16:creationId xmlns:a16="http://schemas.microsoft.com/office/drawing/2014/main" id="{13E3A0B4-BAEA-8CAF-4B7D-4AC391E605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6460" y="1373116"/>
            <a:ext cx="288000" cy="288000"/>
          </a:xfrm>
          <a:prstGeom prst="rect">
            <a:avLst/>
          </a:prstGeom>
        </p:spPr>
      </p:pic>
      <p:pic>
        <p:nvPicPr>
          <p:cNvPr id="84" name="Graphique 83" descr="Covid-19 avec un remplissage uni">
            <a:extLst>
              <a:ext uri="{FF2B5EF4-FFF2-40B4-BE49-F238E27FC236}">
                <a16:creationId xmlns:a16="http://schemas.microsoft.com/office/drawing/2014/main" id="{5D5F28DA-D61E-9858-0EB9-7FFA887BBC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6460" y="2574492"/>
            <a:ext cx="288000" cy="288000"/>
          </a:xfrm>
          <a:prstGeom prst="rect">
            <a:avLst/>
          </a:prstGeom>
        </p:spPr>
      </p:pic>
      <p:pic>
        <p:nvPicPr>
          <p:cNvPr id="93" name="Graphique 92" descr="Chien avec un remplissage uni">
            <a:extLst>
              <a:ext uri="{FF2B5EF4-FFF2-40B4-BE49-F238E27FC236}">
                <a16:creationId xmlns:a16="http://schemas.microsoft.com/office/drawing/2014/main" id="{27297AA7-C0C4-B6AA-16F8-473226AEE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5752" y="5022595"/>
            <a:ext cx="787431" cy="787431"/>
          </a:xfrm>
          <a:prstGeom prst="rect">
            <a:avLst/>
          </a:prstGeom>
        </p:spPr>
      </p:pic>
      <p:pic>
        <p:nvPicPr>
          <p:cNvPr id="94" name="Graphique 93" descr="Loup avec un remplissage uni">
            <a:extLst>
              <a:ext uri="{FF2B5EF4-FFF2-40B4-BE49-F238E27FC236}">
                <a16:creationId xmlns:a16="http://schemas.microsoft.com/office/drawing/2014/main" id="{B9E53F27-4CC4-CB8A-350B-57E9D561A3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7146" y="5022595"/>
            <a:ext cx="787431" cy="787431"/>
          </a:xfrm>
          <a:prstGeom prst="rect">
            <a:avLst/>
          </a:prstGeom>
        </p:spPr>
      </p:pic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19E5E7BC-FE8B-0690-72BA-93824779D587}"/>
              </a:ext>
            </a:extLst>
          </p:cNvPr>
          <p:cNvCxnSpPr>
            <a:cxnSpLocks/>
          </p:cNvCxnSpPr>
          <p:nvPr/>
        </p:nvCxnSpPr>
        <p:spPr>
          <a:xfrm flipV="1">
            <a:off x="6773183" y="4805002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avec flèche 95">
            <a:extLst>
              <a:ext uri="{FF2B5EF4-FFF2-40B4-BE49-F238E27FC236}">
                <a16:creationId xmlns:a16="http://schemas.microsoft.com/office/drawing/2014/main" id="{2F2D1174-F2F1-B7FC-7652-780BA540AAC0}"/>
              </a:ext>
            </a:extLst>
          </p:cNvPr>
          <p:cNvCxnSpPr>
            <a:cxnSpLocks/>
            <a:stCxn id="93" idx="3"/>
          </p:cNvCxnSpPr>
          <p:nvPr/>
        </p:nvCxnSpPr>
        <p:spPr>
          <a:xfrm>
            <a:off x="6773183" y="5416311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Graphique 96" descr="Renard avec un remplissage uni">
            <a:extLst>
              <a:ext uri="{FF2B5EF4-FFF2-40B4-BE49-F238E27FC236}">
                <a16:creationId xmlns:a16="http://schemas.microsoft.com/office/drawing/2014/main" id="{531E012E-F2E4-17EF-4E35-0798FBAF71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81254" y="4288817"/>
            <a:ext cx="787431" cy="787431"/>
          </a:xfrm>
          <a:prstGeom prst="rect">
            <a:avLst/>
          </a:prstGeom>
        </p:spPr>
      </p:pic>
      <p:cxnSp>
        <p:nvCxnSpPr>
          <p:cNvPr id="98" name="Connecteur : en arc 97">
            <a:extLst>
              <a:ext uri="{FF2B5EF4-FFF2-40B4-BE49-F238E27FC236}">
                <a16:creationId xmlns:a16="http://schemas.microsoft.com/office/drawing/2014/main" id="{BACFBC2B-FBB8-41F4-FF34-9B37E9E81A6E}"/>
              </a:ext>
            </a:extLst>
          </p:cNvPr>
          <p:cNvCxnSpPr>
            <a:cxnSpLocks/>
          </p:cNvCxnSpPr>
          <p:nvPr/>
        </p:nvCxnSpPr>
        <p:spPr>
          <a:xfrm rot="5400000">
            <a:off x="5481983" y="4872235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9" name="Graphique 98" descr="Covid-19 avec un remplissage uni">
            <a:extLst>
              <a:ext uri="{FF2B5EF4-FFF2-40B4-BE49-F238E27FC236}">
                <a16:creationId xmlns:a16="http://schemas.microsoft.com/office/drawing/2014/main" id="{205F726C-A7E5-1064-FF1F-53DE53D29A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7982" y="5676640"/>
            <a:ext cx="288000" cy="288000"/>
          </a:xfrm>
          <a:prstGeom prst="rect">
            <a:avLst/>
          </a:prstGeom>
        </p:spPr>
      </p:pic>
      <p:pic>
        <p:nvPicPr>
          <p:cNvPr id="100" name="Graphique 99" descr="Ours avec un remplissage uni">
            <a:extLst>
              <a:ext uri="{FF2B5EF4-FFF2-40B4-BE49-F238E27FC236}">
                <a16:creationId xmlns:a16="http://schemas.microsoft.com/office/drawing/2014/main" id="{61205329-3590-1404-2151-68F75F679C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864927" y="5523616"/>
            <a:ext cx="788400" cy="788400"/>
          </a:xfrm>
          <a:prstGeom prst="rect">
            <a:avLst/>
          </a:prstGeom>
        </p:spPr>
      </p:pic>
      <p:pic>
        <p:nvPicPr>
          <p:cNvPr id="101" name="Graphique 100" descr="Covid-19 avec un remplissage uni">
            <a:extLst>
              <a:ext uri="{FF2B5EF4-FFF2-40B4-BE49-F238E27FC236}">
                <a16:creationId xmlns:a16="http://schemas.microsoft.com/office/drawing/2014/main" id="{43E29293-BE0E-90D9-7772-E72D7E79CA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5135" y="4820122"/>
            <a:ext cx="288000" cy="288000"/>
          </a:xfrm>
          <a:prstGeom prst="rect">
            <a:avLst/>
          </a:prstGeom>
        </p:spPr>
      </p:pic>
      <p:pic>
        <p:nvPicPr>
          <p:cNvPr id="102" name="Graphique 101" descr="Covid-19 avec un remplissage uni">
            <a:extLst>
              <a:ext uri="{FF2B5EF4-FFF2-40B4-BE49-F238E27FC236}">
                <a16:creationId xmlns:a16="http://schemas.microsoft.com/office/drawing/2014/main" id="{6B024458-8E55-D950-09B8-D02EF5AA60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44806" y="4176722"/>
            <a:ext cx="288000" cy="288000"/>
          </a:xfrm>
          <a:prstGeom prst="rect">
            <a:avLst/>
          </a:prstGeom>
        </p:spPr>
      </p:pic>
      <p:pic>
        <p:nvPicPr>
          <p:cNvPr id="103" name="Graphique 102" descr="Covid-19 avec un remplissage uni">
            <a:extLst>
              <a:ext uri="{FF2B5EF4-FFF2-40B4-BE49-F238E27FC236}">
                <a16:creationId xmlns:a16="http://schemas.microsoft.com/office/drawing/2014/main" id="{C8D3A9A2-FC54-8EEF-458B-0CDF938373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96543" y="5343617"/>
            <a:ext cx="288000" cy="288000"/>
          </a:xfrm>
          <a:prstGeom prst="rect">
            <a:avLst/>
          </a:prstGeom>
        </p:spPr>
      </p:pic>
      <p:pic>
        <p:nvPicPr>
          <p:cNvPr id="107" name="Graphique 106" descr="Microbe avec un remplissage uni">
            <a:extLst>
              <a:ext uri="{FF2B5EF4-FFF2-40B4-BE49-F238E27FC236}">
                <a16:creationId xmlns:a16="http://schemas.microsoft.com/office/drawing/2014/main" id="{33C5828D-051E-B351-2E88-7655C9DC95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069537" y="4820122"/>
            <a:ext cx="288000" cy="288000"/>
          </a:xfrm>
          <a:prstGeom prst="rect">
            <a:avLst/>
          </a:prstGeom>
        </p:spPr>
      </p:pic>
      <p:pic>
        <p:nvPicPr>
          <p:cNvPr id="108" name="Graphique 107" descr="Microbe avec un remplissage uni">
            <a:extLst>
              <a:ext uri="{FF2B5EF4-FFF2-40B4-BE49-F238E27FC236}">
                <a16:creationId xmlns:a16="http://schemas.microsoft.com/office/drawing/2014/main" id="{CA4D4541-D68A-6D46-FCD4-FF98144E4D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64927" y="4176133"/>
            <a:ext cx="288000" cy="288000"/>
          </a:xfrm>
          <a:prstGeom prst="rect">
            <a:avLst/>
          </a:prstGeom>
        </p:spPr>
      </p:pic>
      <p:pic>
        <p:nvPicPr>
          <p:cNvPr id="109" name="Graphique 108" descr="Microbe avec un remplissage uni">
            <a:extLst>
              <a:ext uri="{FF2B5EF4-FFF2-40B4-BE49-F238E27FC236}">
                <a16:creationId xmlns:a16="http://schemas.microsoft.com/office/drawing/2014/main" id="{0F10B314-A501-B150-0DB0-E659C56AF1E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921095" y="5334543"/>
            <a:ext cx="288000" cy="288000"/>
          </a:xfrm>
          <a:prstGeom prst="rect">
            <a:avLst/>
          </a:prstGeom>
        </p:spPr>
      </p:pic>
      <p:pic>
        <p:nvPicPr>
          <p:cNvPr id="110" name="Graphique 109" descr="Microbe avec un remplissage uni">
            <a:extLst>
              <a:ext uri="{FF2B5EF4-FFF2-40B4-BE49-F238E27FC236}">
                <a16:creationId xmlns:a16="http://schemas.microsoft.com/office/drawing/2014/main" id="{ACD4E6E3-E9F0-79D3-8E68-CBEE406483B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385719" y="4878595"/>
            <a:ext cx="288000" cy="288000"/>
          </a:xfrm>
          <a:prstGeom prst="rect">
            <a:avLst/>
          </a:prstGeom>
        </p:spPr>
      </p:pic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51E6FAA5-2AC9-BFA4-6BB2-EE206ACE5C30}"/>
              </a:ext>
            </a:extLst>
          </p:cNvPr>
          <p:cNvCxnSpPr/>
          <p:nvPr/>
        </p:nvCxnSpPr>
        <p:spPr>
          <a:xfrm>
            <a:off x="3380702" y="3986784"/>
            <a:ext cx="8435304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6854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46D876-5F4A-D023-6D0F-6794A6ADEB0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pic>
        <p:nvPicPr>
          <p:cNvPr id="22" name="Graphique 21" descr="Loup avec un remplissage uni">
            <a:extLst>
              <a:ext uri="{FF2B5EF4-FFF2-40B4-BE49-F238E27FC236}">
                <a16:creationId xmlns:a16="http://schemas.microsoft.com/office/drawing/2014/main" id="{021FEB4A-2345-1055-114B-4D1BFA64F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932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B96F424B-C19E-F93F-D3B4-221AE172730B}"/>
              </a:ext>
            </a:extLst>
          </p:cNvPr>
          <p:cNvSpPr txBox="1"/>
          <p:nvPr/>
        </p:nvSpPr>
        <p:spPr>
          <a:xfrm>
            <a:off x="9426771" y="106143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grpSp>
        <p:nvGrpSpPr>
          <p:cNvPr id="141" name="Groupe 140">
            <a:extLst>
              <a:ext uri="{FF2B5EF4-FFF2-40B4-BE49-F238E27FC236}">
                <a16:creationId xmlns:a16="http://schemas.microsoft.com/office/drawing/2014/main" id="{C0FB3083-A2E6-735A-C037-C074DF38C8B4}"/>
              </a:ext>
            </a:extLst>
          </p:cNvPr>
          <p:cNvGrpSpPr>
            <a:grpSpLocks noChangeAspect="1"/>
          </p:cNvGrpSpPr>
          <p:nvPr/>
        </p:nvGrpSpPr>
        <p:grpSpPr>
          <a:xfrm>
            <a:off x="4052637" y="1373116"/>
            <a:ext cx="6400785" cy="2414955"/>
            <a:chOff x="4052637" y="1373116"/>
            <a:chExt cx="6400785" cy="2414955"/>
          </a:xfrm>
        </p:grpSpPr>
        <p:pic>
          <p:nvPicPr>
            <p:cNvPr id="58" name="Graphique 57" descr="Chien avec un remplissage uni">
              <a:extLst>
                <a:ext uri="{FF2B5EF4-FFF2-40B4-BE49-F238E27FC236}">
                  <a16:creationId xmlns:a16="http://schemas.microsoft.com/office/drawing/2014/main" id="{2D93CFFB-A7B3-CB63-1DBE-C2545ED68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851243" y="2228261"/>
              <a:ext cx="787431" cy="787431"/>
            </a:xfrm>
            <a:prstGeom prst="rect">
              <a:avLst/>
            </a:prstGeom>
          </p:spPr>
        </p:pic>
        <p:pic>
          <p:nvPicPr>
            <p:cNvPr id="59" name="Graphique 58" descr="Loup avec un remplissage uni">
              <a:extLst>
                <a:ext uri="{FF2B5EF4-FFF2-40B4-BE49-F238E27FC236}">
                  <a16:creationId xmlns:a16="http://schemas.microsoft.com/office/drawing/2014/main" id="{2490EDEA-E67A-DFC3-C9E7-5FE551064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052637" y="2228261"/>
              <a:ext cx="787431" cy="787431"/>
            </a:xfrm>
            <a:prstGeom prst="rect">
              <a:avLst/>
            </a:prstGeom>
          </p:spPr>
        </p:pic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3F2A5E67-05BC-723E-BE8E-67E897ADD9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38674" y="2010668"/>
              <a:ext cx="1011175" cy="611308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eur droit avec flèche 64">
              <a:extLst>
                <a:ext uri="{FF2B5EF4-FFF2-40B4-BE49-F238E27FC236}">
                  <a16:creationId xmlns:a16="http://schemas.microsoft.com/office/drawing/2014/main" id="{6369E302-F315-513C-C86E-DB27D950B4FC}"/>
                </a:ext>
              </a:extLst>
            </p:cNvPr>
            <p:cNvCxnSpPr>
              <a:cxnSpLocks/>
              <a:stCxn id="58" idx="3"/>
            </p:cNvCxnSpPr>
            <p:nvPr/>
          </p:nvCxnSpPr>
          <p:spPr>
            <a:xfrm>
              <a:off x="6638674" y="2621977"/>
              <a:ext cx="994839" cy="50150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Graphique 1" descr="Renard avec un remplissage uni">
              <a:extLst>
                <a:ext uri="{FF2B5EF4-FFF2-40B4-BE49-F238E27FC236}">
                  <a16:creationId xmlns:a16="http://schemas.microsoft.com/office/drawing/2014/main" id="{E3D3ED8E-6F60-5D05-580B-558320FE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46745" y="1494483"/>
              <a:ext cx="787431" cy="787431"/>
            </a:xfrm>
            <a:prstGeom prst="rect">
              <a:avLst/>
            </a:prstGeom>
          </p:spPr>
        </p:pic>
        <p:cxnSp>
          <p:nvCxnSpPr>
            <p:cNvPr id="15" name="Connecteur : en arc 14">
              <a:extLst>
                <a:ext uri="{FF2B5EF4-FFF2-40B4-BE49-F238E27FC236}">
                  <a16:creationId xmlns:a16="http://schemas.microsoft.com/office/drawing/2014/main" id="{B0C0316E-6654-9474-365E-F23D51B1E0C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347474" y="2077901"/>
              <a:ext cx="12700" cy="1798606"/>
            </a:xfrm>
            <a:prstGeom prst="curvedConnector3">
              <a:avLst>
                <a:gd name="adj1" fmla="val 1920000"/>
              </a:avLst>
            </a:prstGeom>
            <a:ln w="76200">
              <a:solidFill>
                <a:schemeClr val="tx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6" name="Graphique 15" descr="Covid-19 avec un remplissage uni">
              <a:extLst>
                <a:ext uri="{FF2B5EF4-FFF2-40B4-BE49-F238E27FC236}">
                  <a16:creationId xmlns:a16="http://schemas.microsoft.com/office/drawing/2014/main" id="{A3A46CE9-CCDB-44E2-6AE4-5C05814EA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203473" y="2882306"/>
              <a:ext cx="288000" cy="288000"/>
            </a:xfrm>
            <a:prstGeom prst="rect">
              <a:avLst/>
            </a:prstGeom>
          </p:spPr>
        </p:pic>
        <p:pic>
          <p:nvPicPr>
            <p:cNvPr id="79" name="Graphique 78" descr="Ours avec un remplissage uni">
              <a:extLst>
                <a:ext uri="{FF2B5EF4-FFF2-40B4-BE49-F238E27FC236}">
                  <a16:creationId xmlns:a16="http://schemas.microsoft.com/office/drawing/2014/main" id="{EAE78C31-649F-21D1-BB27-5C26B053D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730418" y="2729282"/>
              <a:ext cx="788400" cy="788400"/>
            </a:xfrm>
            <a:prstGeom prst="rect">
              <a:avLst/>
            </a:prstGeom>
          </p:spPr>
        </p:pic>
        <p:pic>
          <p:nvPicPr>
            <p:cNvPr id="80" name="Graphique 79" descr="Covid-19 avec un remplissage uni">
              <a:extLst>
                <a:ext uri="{FF2B5EF4-FFF2-40B4-BE49-F238E27FC236}">
                  <a16:creationId xmlns:a16="http://schemas.microsoft.com/office/drawing/2014/main" id="{6198BE5C-A06F-1AEB-A3EE-0DB1D1F32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230626" y="2025788"/>
              <a:ext cx="288000" cy="288000"/>
            </a:xfrm>
            <a:prstGeom prst="rect">
              <a:avLst/>
            </a:prstGeom>
          </p:spPr>
        </p:pic>
        <p:pic>
          <p:nvPicPr>
            <p:cNvPr id="82" name="Graphique 81" descr="Covid-19 avec un remplissage uni">
              <a:extLst>
                <a:ext uri="{FF2B5EF4-FFF2-40B4-BE49-F238E27FC236}">
                  <a16:creationId xmlns:a16="http://schemas.microsoft.com/office/drawing/2014/main" id="{13E3A0B4-BAEA-8CAF-4B7D-4AC391E60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896460" y="1373116"/>
              <a:ext cx="288000" cy="288000"/>
            </a:xfrm>
            <a:prstGeom prst="rect">
              <a:avLst/>
            </a:prstGeom>
          </p:spPr>
        </p:pic>
        <p:pic>
          <p:nvPicPr>
            <p:cNvPr id="84" name="Graphique 83" descr="Covid-19 avec un remplissage uni">
              <a:extLst>
                <a:ext uri="{FF2B5EF4-FFF2-40B4-BE49-F238E27FC236}">
                  <a16:creationId xmlns:a16="http://schemas.microsoft.com/office/drawing/2014/main" id="{5D5F28DA-D61E-9858-0EB9-7FFA887BB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896460" y="2574492"/>
              <a:ext cx="288000" cy="288000"/>
            </a:xfrm>
            <a:prstGeom prst="rect">
              <a:avLst/>
            </a:prstGeom>
          </p:spPr>
        </p:pic>
        <p:cxnSp>
          <p:nvCxnSpPr>
            <p:cNvPr id="111" name="Connecteur droit avec flèche 110">
              <a:extLst>
                <a:ext uri="{FF2B5EF4-FFF2-40B4-BE49-F238E27FC236}">
                  <a16:creationId xmlns:a16="http://schemas.microsoft.com/office/drawing/2014/main" id="{1D1AEFD3-D530-DE68-E386-EBC5E646FBD6}"/>
                </a:ext>
              </a:extLst>
            </p:cNvPr>
            <p:cNvCxnSpPr>
              <a:cxnSpLocks/>
              <a:stCxn id="79" idx="3"/>
            </p:cNvCxnSpPr>
            <p:nvPr/>
          </p:nvCxnSpPr>
          <p:spPr>
            <a:xfrm>
              <a:off x="8518818" y="3123482"/>
              <a:ext cx="923425" cy="441932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cteur droit avec flèche 111">
              <a:extLst>
                <a:ext uri="{FF2B5EF4-FFF2-40B4-BE49-F238E27FC236}">
                  <a16:creationId xmlns:a16="http://schemas.microsoft.com/office/drawing/2014/main" id="{3BF7CF50-E159-AB2B-703C-5D64D3988E12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>
              <a:off x="8434176" y="1888199"/>
              <a:ext cx="1008065" cy="25627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cteur droit avec flèche 112">
              <a:extLst>
                <a:ext uri="{FF2B5EF4-FFF2-40B4-BE49-F238E27FC236}">
                  <a16:creationId xmlns:a16="http://schemas.microsoft.com/office/drawing/2014/main" id="{CD5EAF7A-C1EC-4C2A-472E-2F9C05CED0AE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 flipV="1">
              <a:off x="8434176" y="1474178"/>
              <a:ext cx="1008065" cy="41402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cteur droit avec flèche 113">
              <a:extLst>
                <a:ext uri="{FF2B5EF4-FFF2-40B4-BE49-F238E27FC236}">
                  <a16:creationId xmlns:a16="http://schemas.microsoft.com/office/drawing/2014/main" id="{CC8CAC44-88C6-74C2-877A-63DDD8C2438B}"/>
                </a:ext>
              </a:extLst>
            </p:cNvPr>
            <p:cNvCxnSpPr>
              <a:cxnSpLocks/>
              <a:stCxn id="79" idx="3"/>
            </p:cNvCxnSpPr>
            <p:nvPr/>
          </p:nvCxnSpPr>
          <p:spPr>
            <a:xfrm flipV="1">
              <a:off x="8518818" y="2781201"/>
              <a:ext cx="923423" cy="34228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D130DA36-BFB7-1BA4-A647-3D7E9EDBFBFC}"/>
                </a:ext>
              </a:extLst>
            </p:cNvPr>
            <p:cNvSpPr txBox="1"/>
            <p:nvPr/>
          </p:nvSpPr>
          <p:spPr>
            <a:xfrm>
              <a:off x="9442247" y="1687502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19" name="ZoneTexte 118">
              <a:extLst>
                <a:ext uri="{FF2B5EF4-FFF2-40B4-BE49-F238E27FC236}">
                  <a16:creationId xmlns:a16="http://schemas.microsoft.com/office/drawing/2014/main" id="{574E5F3C-87C8-A38E-C3DA-B495A852FF29}"/>
                </a:ext>
              </a:extLst>
            </p:cNvPr>
            <p:cNvSpPr txBox="1"/>
            <p:nvPr/>
          </p:nvSpPr>
          <p:spPr>
            <a:xfrm>
              <a:off x="9442244" y="2327859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20" name="ZoneTexte 119">
              <a:extLst>
                <a:ext uri="{FF2B5EF4-FFF2-40B4-BE49-F238E27FC236}">
                  <a16:creationId xmlns:a16="http://schemas.microsoft.com/office/drawing/2014/main" id="{9DDEDA87-2471-083A-E589-81B20124BEB7}"/>
                </a:ext>
              </a:extLst>
            </p:cNvPr>
            <p:cNvSpPr txBox="1"/>
            <p:nvPr/>
          </p:nvSpPr>
          <p:spPr>
            <a:xfrm>
              <a:off x="9442245" y="3141740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</p:grpSp>
      <p:sp>
        <p:nvSpPr>
          <p:cNvPr id="135" name="ZoneTexte 134">
            <a:extLst>
              <a:ext uri="{FF2B5EF4-FFF2-40B4-BE49-F238E27FC236}">
                <a16:creationId xmlns:a16="http://schemas.microsoft.com/office/drawing/2014/main" id="{0B1566E8-5E24-AB2D-BE84-680715D68941}"/>
              </a:ext>
            </a:extLst>
          </p:cNvPr>
          <p:cNvSpPr txBox="1"/>
          <p:nvPr/>
        </p:nvSpPr>
        <p:spPr>
          <a:xfrm>
            <a:off x="9478879" y="382041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pic>
        <p:nvPicPr>
          <p:cNvPr id="93" name="Graphique 92" descr="Chien avec un remplissage uni">
            <a:extLst>
              <a:ext uri="{FF2B5EF4-FFF2-40B4-BE49-F238E27FC236}">
                <a16:creationId xmlns:a16="http://schemas.microsoft.com/office/drawing/2014/main" id="{27297AA7-C0C4-B6AA-16F8-473226AEE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5752" y="5022595"/>
            <a:ext cx="787431" cy="787431"/>
          </a:xfrm>
          <a:prstGeom prst="rect">
            <a:avLst/>
          </a:prstGeom>
        </p:spPr>
      </p:pic>
      <p:pic>
        <p:nvPicPr>
          <p:cNvPr id="94" name="Graphique 93" descr="Loup avec un remplissage uni">
            <a:extLst>
              <a:ext uri="{FF2B5EF4-FFF2-40B4-BE49-F238E27FC236}">
                <a16:creationId xmlns:a16="http://schemas.microsoft.com/office/drawing/2014/main" id="{B9E53F27-4CC4-CB8A-350B-57E9D561A3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7146" y="5022595"/>
            <a:ext cx="787431" cy="787431"/>
          </a:xfrm>
          <a:prstGeom prst="rect">
            <a:avLst/>
          </a:prstGeom>
        </p:spPr>
      </p:pic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19E5E7BC-FE8B-0690-72BA-93824779D587}"/>
              </a:ext>
            </a:extLst>
          </p:cNvPr>
          <p:cNvCxnSpPr>
            <a:cxnSpLocks/>
          </p:cNvCxnSpPr>
          <p:nvPr/>
        </p:nvCxnSpPr>
        <p:spPr>
          <a:xfrm flipV="1">
            <a:off x="6773183" y="4805002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avec flèche 95">
            <a:extLst>
              <a:ext uri="{FF2B5EF4-FFF2-40B4-BE49-F238E27FC236}">
                <a16:creationId xmlns:a16="http://schemas.microsoft.com/office/drawing/2014/main" id="{2F2D1174-F2F1-B7FC-7652-780BA540AAC0}"/>
              </a:ext>
            </a:extLst>
          </p:cNvPr>
          <p:cNvCxnSpPr>
            <a:cxnSpLocks/>
            <a:stCxn id="93" idx="3"/>
          </p:cNvCxnSpPr>
          <p:nvPr/>
        </p:nvCxnSpPr>
        <p:spPr>
          <a:xfrm>
            <a:off x="6773183" y="5416311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Graphique 96" descr="Renard avec un remplissage uni">
            <a:extLst>
              <a:ext uri="{FF2B5EF4-FFF2-40B4-BE49-F238E27FC236}">
                <a16:creationId xmlns:a16="http://schemas.microsoft.com/office/drawing/2014/main" id="{531E012E-F2E4-17EF-4E35-0798FBAF71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81254" y="4288817"/>
            <a:ext cx="787431" cy="787431"/>
          </a:xfrm>
          <a:prstGeom prst="rect">
            <a:avLst/>
          </a:prstGeom>
        </p:spPr>
      </p:pic>
      <p:cxnSp>
        <p:nvCxnSpPr>
          <p:cNvPr id="98" name="Connecteur : en arc 97">
            <a:extLst>
              <a:ext uri="{FF2B5EF4-FFF2-40B4-BE49-F238E27FC236}">
                <a16:creationId xmlns:a16="http://schemas.microsoft.com/office/drawing/2014/main" id="{BACFBC2B-FBB8-41F4-FF34-9B37E9E81A6E}"/>
              </a:ext>
            </a:extLst>
          </p:cNvPr>
          <p:cNvCxnSpPr>
            <a:cxnSpLocks/>
          </p:cNvCxnSpPr>
          <p:nvPr/>
        </p:nvCxnSpPr>
        <p:spPr>
          <a:xfrm rot="5400000">
            <a:off x="5481983" y="4872235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9" name="Graphique 98" descr="Covid-19 avec un remplissage uni">
            <a:extLst>
              <a:ext uri="{FF2B5EF4-FFF2-40B4-BE49-F238E27FC236}">
                <a16:creationId xmlns:a16="http://schemas.microsoft.com/office/drawing/2014/main" id="{205F726C-A7E5-1064-FF1F-53DE53D29A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7982" y="5676640"/>
            <a:ext cx="288000" cy="288000"/>
          </a:xfrm>
          <a:prstGeom prst="rect">
            <a:avLst/>
          </a:prstGeom>
        </p:spPr>
      </p:pic>
      <p:pic>
        <p:nvPicPr>
          <p:cNvPr id="100" name="Graphique 99" descr="Ours avec un remplissage uni">
            <a:extLst>
              <a:ext uri="{FF2B5EF4-FFF2-40B4-BE49-F238E27FC236}">
                <a16:creationId xmlns:a16="http://schemas.microsoft.com/office/drawing/2014/main" id="{61205329-3590-1404-2151-68F75F679C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864927" y="5523616"/>
            <a:ext cx="788400" cy="788400"/>
          </a:xfrm>
          <a:prstGeom prst="rect">
            <a:avLst/>
          </a:prstGeom>
        </p:spPr>
      </p:pic>
      <p:pic>
        <p:nvPicPr>
          <p:cNvPr id="101" name="Graphique 100" descr="Covid-19 avec un remplissage uni">
            <a:extLst>
              <a:ext uri="{FF2B5EF4-FFF2-40B4-BE49-F238E27FC236}">
                <a16:creationId xmlns:a16="http://schemas.microsoft.com/office/drawing/2014/main" id="{43E29293-BE0E-90D9-7772-E72D7E79CA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5135" y="4820122"/>
            <a:ext cx="288000" cy="288000"/>
          </a:xfrm>
          <a:prstGeom prst="rect">
            <a:avLst/>
          </a:prstGeom>
        </p:spPr>
      </p:pic>
      <p:pic>
        <p:nvPicPr>
          <p:cNvPr id="102" name="Graphique 101" descr="Covid-19 avec un remplissage uni">
            <a:extLst>
              <a:ext uri="{FF2B5EF4-FFF2-40B4-BE49-F238E27FC236}">
                <a16:creationId xmlns:a16="http://schemas.microsoft.com/office/drawing/2014/main" id="{6B024458-8E55-D950-09B8-D02EF5AA60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44806" y="4176722"/>
            <a:ext cx="288000" cy="288000"/>
          </a:xfrm>
          <a:prstGeom prst="rect">
            <a:avLst/>
          </a:prstGeom>
        </p:spPr>
      </p:pic>
      <p:pic>
        <p:nvPicPr>
          <p:cNvPr id="103" name="Graphique 102" descr="Covid-19 avec un remplissage uni">
            <a:extLst>
              <a:ext uri="{FF2B5EF4-FFF2-40B4-BE49-F238E27FC236}">
                <a16:creationId xmlns:a16="http://schemas.microsoft.com/office/drawing/2014/main" id="{C8D3A9A2-FC54-8EEF-458B-0CDF938373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96543" y="5343617"/>
            <a:ext cx="288000" cy="288000"/>
          </a:xfrm>
          <a:prstGeom prst="rect">
            <a:avLst/>
          </a:prstGeom>
        </p:spPr>
      </p:pic>
      <p:pic>
        <p:nvPicPr>
          <p:cNvPr id="107" name="Graphique 106" descr="Microbe avec un remplissage uni">
            <a:extLst>
              <a:ext uri="{FF2B5EF4-FFF2-40B4-BE49-F238E27FC236}">
                <a16:creationId xmlns:a16="http://schemas.microsoft.com/office/drawing/2014/main" id="{33C5828D-051E-B351-2E88-7655C9DC95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069537" y="4820122"/>
            <a:ext cx="288000" cy="288000"/>
          </a:xfrm>
          <a:prstGeom prst="rect">
            <a:avLst/>
          </a:prstGeom>
        </p:spPr>
      </p:pic>
      <p:pic>
        <p:nvPicPr>
          <p:cNvPr id="108" name="Graphique 107" descr="Microbe avec un remplissage uni">
            <a:extLst>
              <a:ext uri="{FF2B5EF4-FFF2-40B4-BE49-F238E27FC236}">
                <a16:creationId xmlns:a16="http://schemas.microsoft.com/office/drawing/2014/main" id="{CA4D4541-D68A-6D46-FCD4-FF98144E4D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64927" y="4176133"/>
            <a:ext cx="288000" cy="288000"/>
          </a:xfrm>
          <a:prstGeom prst="rect">
            <a:avLst/>
          </a:prstGeom>
        </p:spPr>
      </p:pic>
      <p:pic>
        <p:nvPicPr>
          <p:cNvPr id="109" name="Graphique 108" descr="Microbe avec un remplissage uni">
            <a:extLst>
              <a:ext uri="{FF2B5EF4-FFF2-40B4-BE49-F238E27FC236}">
                <a16:creationId xmlns:a16="http://schemas.microsoft.com/office/drawing/2014/main" id="{0F10B314-A501-B150-0DB0-E659C56AF1E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921095" y="5334543"/>
            <a:ext cx="288000" cy="288000"/>
          </a:xfrm>
          <a:prstGeom prst="rect">
            <a:avLst/>
          </a:prstGeom>
        </p:spPr>
      </p:pic>
      <p:pic>
        <p:nvPicPr>
          <p:cNvPr id="110" name="Graphique 109" descr="Microbe avec un remplissage uni">
            <a:extLst>
              <a:ext uri="{FF2B5EF4-FFF2-40B4-BE49-F238E27FC236}">
                <a16:creationId xmlns:a16="http://schemas.microsoft.com/office/drawing/2014/main" id="{ACD4E6E3-E9F0-79D3-8E68-CBEE406483B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385719" y="4878595"/>
            <a:ext cx="288000" cy="288000"/>
          </a:xfrm>
          <a:prstGeom prst="rect">
            <a:avLst/>
          </a:prstGeom>
        </p:spPr>
      </p:pic>
      <p:cxnSp>
        <p:nvCxnSpPr>
          <p:cNvPr id="131" name="Connecteur droit avec flèche 130">
            <a:extLst>
              <a:ext uri="{FF2B5EF4-FFF2-40B4-BE49-F238E27FC236}">
                <a16:creationId xmlns:a16="http://schemas.microsoft.com/office/drawing/2014/main" id="{DC7CEDC8-64FA-EF3C-7A81-54EE4FD607FE}"/>
              </a:ext>
            </a:extLst>
          </p:cNvPr>
          <p:cNvCxnSpPr>
            <a:cxnSpLocks/>
          </p:cNvCxnSpPr>
          <p:nvPr/>
        </p:nvCxnSpPr>
        <p:spPr>
          <a:xfrm>
            <a:off x="8555453" y="5949028"/>
            <a:ext cx="923425" cy="441932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cteur droit avec flèche 131">
            <a:extLst>
              <a:ext uri="{FF2B5EF4-FFF2-40B4-BE49-F238E27FC236}">
                <a16:creationId xmlns:a16="http://schemas.microsoft.com/office/drawing/2014/main" id="{F89837F5-6A6B-60F4-1205-FCFD54751A74}"/>
              </a:ext>
            </a:extLst>
          </p:cNvPr>
          <p:cNvCxnSpPr>
            <a:cxnSpLocks/>
          </p:cNvCxnSpPr>
          <p:nvPr/>
        </p:nvCxnSpPr>
        <p:spPr>
          <a:xfrm>
            <a:off x="8470811" y="4713745"/>
            <a:ext cx="1008065" cy="25627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eur droit avec flèche 132">
            <a:extLst>
              <a:ext uri="{FF2B5EF4-FFF2-40B4-BE49-F238E27FC236}">
                <a16:creationId xmlns:a16="http://schemas.microsoft.com/office/drawing/2014/main" id="{6BFCE861-7233-82D9-7A9E-BB5F72AB8C43}"/>
              </a:ext>
            </a:extLst>
          </p:cNvPr>
          <p:cNvCxnSpPr>
            <a:cxnSpLocks/>
          </p:cNvCxnSpPr>
          <p:nvPr/>
        </p:nvCxnSpPr>
        <p:spPr>
          <a:xfrm flipV="1">
            <a:off x="8470811" y="4299724"/>
            <a:ext cx="1008065" cy="41402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necteur droit avec flèche 133">
            <a:extLst>
              <a:ext uri="{FF2B5EF4-FFF2-40B4-BE49-F238E27FC236}">
                <a16:creationId xmlns:a16="http://schemas.microsoft.com/office/drawing/2014/main" id="{3ABE42CA-0080-3E22-FA39-0920B9A3B873}"/>
              </a:ext>
            </a:extLst>
          </p:cNvPr>
          <p:cNvCxnSpPr>
            <a:cxnSpLocks/>
          </p:cNvCxnSpPr>
          <p:nvPr/>
        </p:nvCxnSpPr>
        <p:spPr>
          <a:xfrm flipV="1">
            <a:off x="8555453" y="5606747"/>
            <a:ext cx="923423" cy="34228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ZoneTexte 135">
            <a:extLst>
              <a:ext uri="{FF2B5EF4-FFF2-40B4-BE49-F238E27FC236}">
                <a16:creationId xmlns:a16="http://schemas.microsoft.com/office/drawing/2014/main" id="{5FD23155-AE1A-D8FB-E050-DE6A7F65D90B}"/>
              </a:ext>
            </a:extLst>
          </p:cNvPr>
          <p:cNvSpPr txBox="1"/>
          <p:nvPr/>
        </p:nvSpPr>
        <p:spPr>
          <a:xfrm>
            <a:off x="9478882" y="4513048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7" name="ZoneTexte 136">
            <a:extLst>
              <a:ext uri="{FF2B5EF4-FFF2-40B4-BE49-F238E27FC236}">
                <a16:creationId xmlns:a16="http://schemas.microsoft.com/office/drawing/2014/main" id="{ADDEC626-F51A-FCAB-F157-28CE2611A5AA}"/>
              </a:ext>
            </a:extLst>
          </p:cNvPr>
          <p:cNvSpPr txBox="1"/>
          <p:nvPr/>
        </p:nvSpPr>
        <p:spPr>
          <a:xfrm>
            <a:off x="9478879" y="5153405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8" name="ZoneTexte 137">
            <a:extLst>
              <a:ext uri="{FF2B5EF4-FFF2-40B4-BE49-F238E27FC236}">
                <a16:creationId xmlns:a16="http://schemas.microsoft.com/office/drawing/2014/main" id="{988DB0AC-D35C-CA4C-2C5A-B3139E0B4F74}"/>
              </a:ext>
            </a:extLst>
          </p:cNvPr>
          <p:cNvSpPr txBox="1"/>
          <p:nvPr/>
        </p:nvSpPr>
        <p:spPr>
          <a:xfrm>
            <a:off x="9478880" y="5967286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51E6FAA5-2AC9-BFA4-6BB2-EE206ACE5C30}"/>
              </a:ext>
            </a:extLst>
          </p:cNvPr>
          <p:cNvCxnSpPr/>
          <p:nvPr/>
        </p:nvCxnSpPr>
        <p:spPr>
          <a:xfrm>
            <a:off x="3380702" y="3986784"/>
            <a:ext cx="8435304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2C3E00AA-1B11-AA87-7604-B241A6783BBA}"/>
              </a:ext>
            </a:extLst>
          </p:cNvPr>
          <p:cNvSpPr txBox="1"/>
          <p:nvPr/>
        </p:nvSpPr>
        <p:spPr>
          <a:xfrm>
            <a:off x="1115363" y="1786242"/>
            <a:ext cx="2466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err="1"/>
              <a:t>Intra-ordre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12388315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B96F424B-C19E-F93F-D3B4-221AE172730B}"/>
              </a:ext>
            </a:extLst>
          </p:cNvPr>
          <p:cNvSpPr txBox="1"/>
          <p:nvPr/>
        </p:nvSpPr>
        <p:spPr>
          <a:xfrm>
            <a:off x="9426771" y="106143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grpSp>
        <p:nvGrpSpPr>
          <p:cNvPr id="141" name="Groupe 140">
            <a:extLst>
              <a:ext uri="{FF2B5EF4-FFF2-40B4-BE49-F238E27FC236}">
                <a16:creationId xmlns:a16="http://schemas.microsoft.com/office/drawing/2014/main" id="{C0FB3083-A2E6-735A-C037-C074DF38C8B4}"/>
              </a:ext>
            </a:extLst>
          </p:cNvPr>
          <p:cNvGrpSpPr>
            <a:grpSpLocks noChangeAspect="1"/>
          </p:cNvGrpSpPr>
          <p:nvPr/>
        </p:nvGrpSpPr>
        <p:grpSpPr>
          <a:xfrm>
            <a:off x="4454521" y="1373116"/>
            <a:ext cx="5998901" cy="2414955"/>
            <a:chOff x="4454521" y="1373116"/>
            <a:chExt cx="5998901" cy="2414955"/>
          </a:xfrm>
        </p:grpSpPr>
        <p:pic>
          <p:nvPicPr>
            <p:cNvPr id="58" name="Graphique 57" descr="Chien avec un remplissage uni">
              <a:extLst>
                <a:ext uri="{FF2B5EF4-FFF2-40B4-BE49-F238E27FC236}">
                  <a16:creationId xmlns:a16="http://schemas.microsoft.com/office/drawing/2014/main" id="{2D93CFFB-A7B3-CB63-1DBE-C2545ED68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851243" y="2228261"/>
              <a:ext cx="787431" cy="787431"/>
            </a:xfrm>
            <a:prstGeom prst="rect">
              <a:avLst/>
            </a:prstGeom>
          </p:spPr>
        </p:pic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3F2A5E67-05BC-723E-BE8E-67E897ADD9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38674" y="2010668"/>
              <a:ext cx="1011175" cy="611308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eur droit avec flèche 64">
              <a:extLst>
                <a:ext uri="{FF2B5EF4-FFF2-40B4-BE49-F238E27FC236}">
                  <a16:creationId xmlns:a16="http://schemas.microsoft.com/office/drawing/2014/main" id="{6369E302-F315-513C-C86E-DB27D950B4FC}"/>
                </a:ext>
              </a:extLst>
            </p:cNvPr>
            <p:cNvCxnSpPr>
              <a:cxnSpLocks/>
              <a:stCxn id="58" idx="3"/>
            </p:cNvCxnSpPr>
            <p:nvPr/>
          </p:nvCxnSpPr>
          <p:spPr>
            <a:xfrm>
              <a:off x="6638674" y="2621977"/>
              <a:ext cx="994839" cy="50150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Graphique 1" descr="Renard avec un remplissage uni">
              <a:extLst>
                <a:ext uri="{FF2B5EF4-FFF2-40B4-BE49-F238E27FC236}">
                  <a16:creationId xmlns:a16="http://schemas.microsoft.com/office/drawing/2014/main" id="{E3D3ED8E-6F60-5D05-580B-558320FE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646745" y="1494483"/>
              <a:ext cx="787431" cy="787431"/>
            </a:xfrm>
            <a:prstGeom prst="rect">
              <a:avLst/>
            </a:prstGeom>
          </p:spPr>
        </p:pic>
        <p:cxnSp>
          <p:nvCxnSpPr>
            <p:cNvPr id="15" name="Connecteur : en arc 14">
              <a:extLst>
                <a:ext uri="{FF2B5EF4-FFF2-40B4-BE49-F238E27FC236}">
                  <a16:creationId xmlns:a16="http://schemas.microsoft.com/office/drawing/2014/main" id="{B0C0316E-6654-9474-365E-F23D51B1E0C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347474" y="2077901"/>
              <a:ext cx="12700" cy="1798606"/>
            </a:xfrm>
            <a:prstGeom prst="curvedConnector3">
              <a:avLst>
                <a:gd name="adj1" fmla="val 1920000"/>
              </a:avLst>
            </a:prstGeom>
            <a:ln w="76200">
              <a:solidFill>
                <a:schemeClr val="tx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6" name="Graphique 15" descr="Covid-19 avec un remplissage uni">
              <a:extLst>
                <a:ext uri="{FF2B5EF4-FFF2-40B4-BE49-F238E27FC236}">
                  <a16:creationId xmlns:a16="http://schemas.microsoft.com/office/drawing/2014/main" id="{A3A46CE9-CCDB-44E2-6AE4-5C05814EA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203473" y="2882306"/>
              <a:ext cx="288000" cy="288000"/>
            </a:xfrm>
            <a:prstGeom prst="rect">
              <a:avLst/>
            </a:prstGeom>
          </p:spPr>
        </p:pic>
        <p:pic>
          <p:nvPicPr>
            <p:cNvPr id="79" name="Graphique 78" descr="Ours avec un remplissage uni">
              <a:extLst>
                <a:ext uri="{FF2B5EF4-FFF2-40B4-BE49-F238E27FC236}">
                  <a16:creationId xmlns:a16="http://schemas.microsoft.com/office/drawing/2014/main" id="{EAE78C31-649F-21D1-BB27-5C26B053D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730418" y="2729282"/>
              <a:ext cx="788400" cy="788400"/>
            </a:xfrm>
            <a:prstGeom prst="rect">
              <a:avLst/>
            </a:prstGeom>
          </p:spPr>
        </p:pic>
        <p:pic>
          <p:nvPicPr>
            <p:cNvPr id="80" name="Graphique 79" descr="Covid-19 avec un remplissage uni">
              <a:extLst>
                <a:ext uri="{FF2B5EF4-FFF2-40B4-BE49-F238E27FC236}">
                  <a16:creationId xmlns:a16="http://schemas.microsoft.com/office/drawing/2014/main" id="{6198BE5C-A06F-1AEB-A3EE-0DB1D1F32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30626" y="2025788"/>
              <a:ext cx="288000" cy="288000"/>
            </a:xfrm>
            <a:prstGeom prst="rect">
              <a:avLst/>
            </a:prstGeom>
          </p:spPr>
        </p:pic>
        <p:pic>
          <p:nvPicPr>
            <p:cNvPr id="82" name="Graphique 81" descr="Covid-19 avec un remplissage uni">
              <a:extLst>
                <a:ext uri="{FF2B5EF4-FFF2-40B4-BE49-F238E27FC236}">
                  <a16:creationId xmlns:a16="http://schemas.microsoft.com/office/drawing/2014/main" id="{13E3A0B4-BAEA-8CAF-4B7D-4AC391E60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896460" y="1373116"/>
              <a:ext cx="288000" cy="288000"/>
            </a:xfrm>
            <a:prstGeom prst="rect">
              <a:avLst/>
            </a:prstGeom>
          </p:spPr>
        </p:pic>
        <p:pic>
          <p:nvPicPr>
            <p:cNvPr id="84" name="Graphique 83" descr="Covid-19 avec un remplissage uni">
              <a:extLst>
                <a:ext uri="{FF2B5EF4-FFF2-40B4-BE49-F238E27FC236}">
                  <a16:creationId xmlns:a16="http://schemas.microsoft.com/office/drawing/2014/main" id="{5D5F28DA-D61E-9858-0EB9-7FFA887BB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896460" y="2574492"/>
              <a:ext cx="288000" cy="288000"/>
            </a:xfrm>
            <a:prstGeom prst="rect">
              <a:avLst/>
            </a:prstGeom>
          </p:spPr>
        </p:pic>
        <p:cxnSp>
          <p:nvCxnSpPr>
            <p:cNvPr id="111" name="Connecteur droit avec flèche 110">
              <a:extLst>
                <a:ext uri="{FF2B5EF4-FFF2-40B4-BE49-F238E27FC236}">
                  <a16:creationId xmlns:a16="http://schemas.microsoft.com/office/drawing/2014/main" id="{1D1AEFD3-D530-DE68-E386-EBC5E646FBD6}"/>
                </a:ext>
              </a:extLst>
            </p:cNvPr>
            <p:cNvCxnSpPr>
              <a:cxnSpLocks/>
              <a:stCxn id="79" idx="3"/>
            </p:cNvCxnSpPr>
            <p:nvPr/>
          </p:nvCxnSpPr>
          <p:spPr>
            <a:xfrm>
              <a:off x="8518818" y="3123482"/>
              <a:ext cx="923425" cy="441932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cteur droit avec flèche 111">
              <a:extLst>
                <a:ext uri="{FF2B5EF4-FFF2-40B4-BE49-F238E27FC236}">
                  <a16:creationId xmlns:a16="http://schemas.microsoft.com/office/drawing/2014/main" id="{3BF7CF50-E159-AB2B-703C-5D64D3988E12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>
              <a:off x="8434176" y="1888199"/>
              <a:ext cx="1008065" cy="25627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cteur droit avec flèche 112">
              <a:extLst>
                <a:ext uri="{FF2B5EF4-FFF2-40B4-BE49-F238E27FC236}">
                  <a16:creationId xmlns:a16="http://schemas.microsoft.com/office/drawing/2014/main" id="{CD5EAF7A-C1EC-4C2A-472E-2F9C05CED0AE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 flipV="1">
              <a:off x="8434176" y="1474178"/>
              <a:ext cx="1008065" cy="41402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cteur droit avec flèche 113">
              <a:extLst>
                <a:ext uri="{FF2B5EF4-FFF2-40B4-BE49-F238E27FC236}">
                  <a16:creationId xmlns:a16="http://schemas.microsoft.com/office/drawing/2014/main" id="{CC8CAC44-88C6-74C2-877A-63DDD8C2438B}"/>
                </a:ext>
              </a:extLst>
            </p:cNvPr>
            <p:cNvCxnSpPr>
              <a:cxnSpLocks/>
              <a:stCxn id="79" idx="3"/>
            </p:cNvCxnSpPr>
            <p:nvPr/>
          </p:nvCxnSpPr>
          <p:spPr>
            <a:xfrm flipV="1">
              <a:off x="8518818" y="2781201"/>
              <a:ext cx="923423" cy="34228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D130DA36-BFB7-1BA4-A647-3D7E9EDBFBFC}"/>
                </a:ext>
              </a:extLst>
            </p:cNvPr>
            <p:cNvSpPr txBox="1"/>
            <p:nvPr/>
          </p:nvSpPr>
          <p:spPr>
            <a:xfrm>
              <a:off x="9442247" y="1687502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19" name="ZoneTexte 118">
              <a:extLst>
                <a:ext uri="{FF2B5EF4-FFF2-40B4-BE49-F238E27FC236}">
                  <a16:creationId xmlns:a16="http://schemas.microsoft.com/office/drawing/2014/main" id="{574E5F3C-87C8-A38E-C3DA-B495A852FF29}"/>
                </a:ext>
              </a:extLst>
            </p:cNvPr>
            <p:cNvSpPr txBox="1"/>
            <p:nvPr/>
          </p:nvSpPr>
          <p:spPr>
            <a:xfrm>
              <a:off x="9442244" y="2327859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20" name="ZoneTexte 119">
              <a:extLst>
                <a:ext uri="{FF2B5EF4-FFF2-40B4-BE49-F238E27FC236}">
                  <a16:creationId xmlns:a16="http://schemas.microsoft.com/office/drawing/2014/main" id="{9DDEDA87-2471-083A-E589-81B20124BEB7}"/>
                </a:ext>
              </a:extLst>
            </p:cNvPr>
            <p:cNvSpPr txBox="1"/>
            <p:nvPr/>
          </p:nvSpPr>
          <p:spPr>
            <a:xfrm>
              <a:off x="9442245" y="3141740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</p:grpSp>
      <p:sp>
        <p:nvSpPr>
          <p:cNvPr id="135" name="ZoneTexte 134">
            <a:extLst>
              <a:ext uri="{FF2B5EF4-FFF2-40B4-BE49-F238E27FC236}">
                <a16:creationId xmlns:a16="http://schemas.microsoft.com/office/drawing/2014/main" id="{0B1566E8-5E24-AB2D-BE84-680715D68941}"/>
              </a:ext>
            </a:extLst>
          </p:cNvPr>
          <p:cNvSpPr txBox="1"/>
          <p:nvPr/>
        </p:nvSpPr>
        <p:spPr>
          <a:xfrm>
            <a:off x="9478879" y="382041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8EB51482-7011-F657-3E5D-B37F99D53FE2}"/>
              </a:ext>
            </a:extLst>
          </p:cNvPr>
          <p:cNvGrpSpPr/>
          <p:nvPr/>
        </p:nvGrpSpPr>
        <p:grpSpPr>
          <a:xfrm>
            <a:off x="4385719" y="4176133"/>
            <a:ext cx="6104338" cy="2437484"/>
            <a:chOff x="4385719" y="4176133"/>
            <a:chExt cx="6104338" cy="2437484"/>
          </a:xfrm>
        </p:grpSpPr>
        <p:pic>
          <p:nvPicPr>
            <p:cNvPr id="93" name="Graphique 92" descr="Chien avec un remplissage uni">
              <a:extLst>
                <a:ext uri="{FF2B5EF4-FFF2-40B4-BE49-F238E27FC236}">
                  <a16:creationId xmlns:a16="http://schemas.microsoft.com/office/drawing/2014/main" id="{27297AA7-C0C4-B6AA-16F8-473226AEE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985752" y="5022595"/>
              <a:ext cx="787431" cy="787431"/>
            </a:xfrm>
            <a:prstGeom prst="rect">
              <a:avLst/>
            </a:prstGeom>
          </p:spPr>
        </p:pic>
        <p:cxnSp>
          <p:nvCxnSpPr>
            <p:cNvPr id="95" name="Connecteur droit avec flèche 94">
              <a:extLst>
                <a:ext uri="{FF2B5EF4-FFF2-40B4-BE49-F238E27FC236}">
                  <a16:creationId xmlns:a16="http://schemas.microsoft.com/office/drawing/2014/main" id="{19E5E7BC-FE8B-0690-72BA-93824779D5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73183" y="4805002"/>
              <a:ext cx="1011175" cy="611308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cteur droit avec flèche 95">
              <a:extLst>
                <a:ext uri="{FF2B5EF4-FFF2-40B4-BE49-F238E27FC236}">
                  <a16:creationId xmlns:a16="http://schemas.microsoft.com/office/drawing/2014/main" id="{2F2D1174-F2F1-B7FC-7652-780BA540AAC0}"/>
                </a:ext>
              </a:extLst>
            </p:cNvPr>
            <p:cNvCxnSpPr>
              <a:cxnSpLocks/>
              <a:stCxn id="93" idx="3"/>
            </p:cNvCxnSpPr>
            <p:nvPr/>
          </p:nvCxnSpPr>
          <p:spPr>
            <a:xfrm>
              <a:off x="6773183" y="5416311"/>
              <a:ext cx="994839" cy="50150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7" name="Graphique 96" descr="Renard avec un remplissage uni">
              <a:extLst>
                <a:ext uri="{FF2B5EF4-FFF2-40B4-BE49-F238E27FC236}">
                  <a16:creationId xmlns:a16="http://schemas.microsoft.com/office/drawing/2014/main" id="{531E012E-F2E4-17EF-4E35-0798FBAF7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781254" y="4288817"/>
              <a:ext cx="787431" cy="787431"/>
            </a:xfrm>
            <a:prstGeom prst="rect">
              <a:avLst/>
            </a:prstGeom>
          </p:spPr>
        </p:pic>
        <p:cxnSp>
          <p:nvCxnSpPr>
            <p:cNvPr id="98" name="Connecteur : en arc 97">
              <a:extLst>
                <a:ext uri="{FF2B5EF4-FFF2-40B4-BE49-F238E27FC236}">
                  <a16:creationId xmlns:a16="http://schemas.microsoft.com/office/drawing/2014/main" id="{BACFBC2B-FBB8-41F4-FF34-9B37E9E81A6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481983" y="4872235"/>
              <a:ext cx="12700" cy="1798606"/>
            </a:xfrm>
            <a:prstGeom prst="curvedConnector3">
              <a:avLst>
                <a:gd name="adj1" fmla="val 1920000"/>
              </a:avLst>
            </a:prstGeom>
            <a:ln w="76200">
              <a:solidFill>
                <a:schemeClr val="tx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99" name="Graphique 98" descr="Covid-19 avec un remplissage uni">
              <a:extLst>
                <a:ext uri="{FF2B5EF4-FFF2-40B4-BE49-F238E27FC236}">
                  <a16:creationId xmlns:a16="http://schemas.microsoft.com/office/drawing/2014/main" id="{205F726C-A7E5-1064-FF1F-53DE53D29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37982" y="5676640"/>
              <a:ext cx="288000" cy="288000"/>
            </a:xfrm>
            <a:prstGeom prst="rect">
              <a:avLst/>
            </a:prstGeom>
          </p:spPr>
        </p:pic>
        <p:pic>
          <p:nvPicPr>
            <p:cNvPr id="100" name="Graphique 99" descr="Ours avec un remplissage uni">
              <a:extLst>
                <a:ext uri="{FF2B5EF4-FFF2-40B4-BE49-F238E27FC236}">
                  <a16:creationId xmlns:a16="http://schemas.microsoft.com/office/drawing/2014/main" id="{61205329-3590-1404-2151-68F75F679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864927" y="5523616"/>
              <a:ext cx="788400" cy="788400"/>
            </a:xfrm>
            <a:prstGeom prst="rect">
              <a:avLst/>
            </a:prstGeom>
          </p:spPr>
        </p:pic>
        <p:pic>
          <p:nvPicPr>
            <p:cNvPr id="101" name="Graphique 100" descr="Covid-19 avec un remplissage uni">
              <a:extLst>
                <a:ext uri="{FF2B5EF4-FFF2-40B4-BE49-F238E27FC236}">
                  <a16:creationId xmlns:a16="http://schemas.microsoft.com/office/drawing/2014/main" id="{43E29293-BE0E-90D9-7772-E72D7E79C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65135" y="4820122"/>
              <a:ext cx="288000" cy="288000"/>
            </a:xfrm>
            <a:prstGeom prst="rect">
              <a:avLst/>
            </a:prstGeom>
          </p:spPr>
        </p:pic>
        <p:pic>
          <p:nvPicPr>
            <p:cNvPr id="102" name="Graphique 101" descr="Covid-19 avec un remplissage uni">
              <a:extLst>
                <a:ext uri="{FF2B5EF4-FFF2-40B4-BE49-F238E27FC236}">
                  <a16:creationId xmlns:a16="http://schemas.microsoft.com/office/drawing/2014/main" id="{6B024458-8E55-D950-09B8-D02EF5AA6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144806" y="4176722"/>
              <a:ext cx="288000" cy="288000"/>
            </a:xfrm>
            <a:prstGeom prst="rect">
              <a:avLst/>
            </a:prstGeom>
          </p:spPr>
        </p:pic>
        <p:pic>
          <p:nvPicPr>
            <p:cNvPr id="103" name="Graphique 102" descr="Covid-19 avec un remplissage uni">
              <a:extLst>
                <a:ext uri="{FF2B5EF4-FFF2-40B4-BE49-F238E27FC236}">
                  <a16:creationId xmlns:a16="http://schemas.microsoft.com/office/drawing/2014/main" id="{C8D3A9A2-FC54-8EEF-458B-0CDF93837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196543" y="5343617"/>
              <a:ext cx="288000" cy="288000"/>
            </a:xfrm>
            <a:prstGeom prst="rect">
              <a:avLst/>
            </a:prstGeom>
          </p:spPr>
        </p:pic>
        <p:pic>
          <p:nvPicPr>
            <p:cNvPr id="107" name="Graphique 106" descr="Microbe avec un remplissage uni">
              <a:extLst>
                <a:ext uri="{FF2B5EF4-FFF2-40B4-BE49-F238E27FC236}">
                  <a16:creationId xmlns:a16="http://schemas.microsoft.com/office/drawing/2014/main" id="{33C5828D-051E-B351-2E88-7655C9DC9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069537" y="4820122"/>
              <a:ext cx="288000" cy="288000"/>
            </a:xfrm>
            <a:prstGeom prst="rect">
              <a:avLst/>
            </a:prstGeom>
          </p:spPr>
        </p:pic>
        <p:pic>
          <p:nvPicPr>
            <p:cNvPr id="108" name="Graphique 107" descr="Microbe avec un remplissage uni">
              <a:extLst>
                <a:ext uri="{FF2B5EF4-FFF2-40B4-BE49-F238E27FC236}">
                  <a16:creationId xmlns:a16="http://schemas.microsoft.com/office/drawing/2014/main" id="{CA4D4541-D68A-6D46-FCD4-FF98144E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864927" y="4176133"/>
              <a:ext cx="288000" cy="288000"/>
            </a:xfrm>
            <a:prstGeom prst="rect">
              <a:avLst/>
            </a:prstGeom>
          </p:spPr>
        </p:pic>
        <p:pic>
          <p:nvPicPr>
            <p:cNvPr id="109" name="Graphique 108" descr="Microbe avec un remplissage uni">
              <a:extLst>
                <a:ext uri="{FF2B5EF4-FFF2-40B4-BE49-F238E27FC236}">
                  <a16:creationId xmlns:a16="http://schemas.microsoft.com/office/drawing/2014/main" id="{0F10B314-A501-B150-0DB0-E659C56AF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921095" y="5334543"/>
              <a:ext cx="288000" cy="288000"/>
            </a:xfrm>
            <a:prstGeom prst="rect">
              <a:avLst/>
            </a:prstGeom>
          </p:spPr>
        </p:pic>
        <p:pic>
          <p:nvPicPr>
            <p:cNvPr id="110" name="Graphique 109" descr="Microbe avec un remplissage uni">
              <a:extLst>
                <a:ext uri="{FF2B5EF4-FFF2-40B4-BE49-F238E27FC236}">
                  <a16:creationId xmlns:a16="http://schemas.microsoft.com/office/drawing/2014/main" id="{ACD4E6E3-E9F0-79D3-8E68-CBEE40648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385719" y="4878595"/>
              <a:ext cx="288000" cy="288000"/>
            </a:xfrm>
            <a:prstGeom prst="rect">
              <a:avLst/>
            </a:prstGeom>
          </p:spPr>
        </p:pic>
        <p:cxnSp>
          <p:nvCxnSpPr>
            <p:cNvPr id="131" name="Connecteur droit avec flèche 130">
              <a:extLst>
                <a:ext uri="{FF2B5EF4-FFF2-40B4-BE49-F238E27FC236}">
                  <a16:creationId xmlns:a16="http://schemas.microsoft.com/office/drawing/2014/main" id="{DC7CEDC8-64FA-EF3C-7A81-54EE4FD607FE}"/>
                </a:ext>
              </a:extLst>
            </p:cNvPr>
            <p:cNvCxnSpPr>
              <a:cxnSpLocks/>
            </p:cNvCxnSpPr>
            <p:nvPr/>
          </p:nvCxnSpPr>
          <p:spPr>
            <a:xfrm>
              <a:off x="8555453" y="5949028"/>
              <a:ext cx="923425" cy="441932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necteur droit avec flèche 131">
              <a:extLst>
                <a:ext uri="{FF2B5EF4-FFF2-40B4-BE49-F238E27FC236}">
                  <a16:creationId xmlns:a16="http://schemas.microsoft.com/office/drawing/2014/main" id="{F89837F5-6A6B-60F4-1205-FCFD54751A74}"/>
                </a:ext>
              </a:extLst>
            </p:cNvPr>
            <p:cNvCxnSpPr>
              <a:cxnSpLocks/>
            </p:cNvCxnSpPr>
            <p:nvPr/>
          </p:nvCxnSpPr>
          <p:spPr>
            <a:xfrm>
              <a:off x="8470811" y="4713745"/>
              <a:ext cx="1008065" cy="25627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Connecteur droit avec flèche 132">
              <a:extLst>
                <a:ext uri="{FF2B5EF4-FFF2-40B4-BE49-F238E27FC236}">
                  <a16:creationId xmlns:a16="http://schemas.microsoft.com/office/drawing/2014/main" id="{6BFCE861-7233-82D9-7A9E-BB5F72AB8C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70811" y="4299724"/>
              <a:ext cx="1008065" cy="41402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cteur droit avec flèche 133">
              <a:extLst>
                <a:ext uri="{FF2B5EF4-FFF2-40B4-BE49-F238E27FC236}">
                  <a16:creationId xmlns:a16="http://schemas.microsoft.com/office/drawing/2014/main" id="{3ABE42CA-0080-3E22-FA39-0920B9A3B8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55453" y="5606747"/>
              <a:ext cx="923423" cy="34228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ZoneTexte 135">
              <a:extLst>
                <a:ext uri="{FF2B5EF4-FFF2-40B4-BE49-F238E27FC236}">
                  <a16:creationId xmlns:a16="http://schemas.microsoft.com/office/drawing/2014/main" id="{5FD23155-AE1A-D8FB-E050-DE6A7F65D90B}"/>
                </a:ext>
              </a:extLst>
            </p:cNvPr>
            <p:cNvSpPr txBox="1"/>
            <p:nvPr/>
          </p:nvSpPr>
          <p:spPr>
            <a:xfrm>
              <a:off x="9478882" y="4513048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37" name="ZoneTexte 136">
              <a:extLst>
                <a:ext uri="{FF2B5EF4-FFF2-40B4-BE49-F238E27FC236}">
                  <a16:creationId xmlns:a16="http://schemas.microsoft.com/office/drawing/2014/main" id="{ADDEC626-F51A-FCAB-F157-28CE2611A5AA}"/>
                </a:ext>
              </a:extLst>
            </p:cNvPr>
            <p:cNvSpPr txBox="1"/>
            <p:nvPr/>
          </p:nvSpPr>
          <p:spPr>
            <a:xfrm>
              <a:off x="9478879" y="5153405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38" name="ZoneTexte 137">
              <a:extLst>
                <a:ext uri="{FF2B5EF4-FFF2-40B4-BE49-F238E27FC236}">
                  <a16:creationId xmlns:a16="http://schemas.microsoft.com/office/drawing/2014/main" id="{988DB0AC-D35C-CA4C-2C5A-B3139E0B4F74}"/>
                </a:ext>
              </a:extLst>
            </p:cNvPr>
            <p:cNvSpPr txBox="1"/>
            <p:nvPr/>
          </p:nvSpPr>
          <p:spPr>
            <a:xfrm>
              <a:off x="9478880" y="5967286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</p:grpSp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51E6FAA5-2AC9-BFA4-6BB2-EE206ACE5C30}"/>
              </a:ext>
            </a:extLst>
          </p:cNvPr>
          <p:cNvCxnSpPr/>
          <p:nvPr/>
        </p:nvCxnSpPr>
        <p:spPr>
          <a:xfrm>
            <a:off x="3380702" y="3986784"/>
            <a:ext cx="8435304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phique 3" descr="Écureuil contour">
            <a:extLst>
              <a:ext uri="{FF2B5EF4-FFF2-40B4-BE49-F238E27FC236}">
                <a16:creationId xmlns:a16="http://schemas.microsoft.com/office/drawing/2014/main" id="{DFC1261F-381A-5735-268A-C3662C4A2DB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025719" y="4999379"/>
            <a:ext cx="788400" cy="788400"/>
          </a:xfrm>
          <a:prstGeom prst="rect">
            <a:avLst/>
          </a:prstGeom>
        </p:spPr>
      </p:pic>
      <p:pic>
        <p:nvPicPr>
          <p:cNvPr id="5" name="Graphique 4" descr="Écureuil contour">
            <a:extLst>
              <a:ext uri="{FF2B5EF4-FFF2-40B4-BE49-F238E27FC236}">
                <a16:creationId xmlns:a16="http://schemas.microsoft.com/office/drawing/2014/main" id="{438C85E9-2949-15B0-DD97-1A88661283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038743" y="2216548"/>
            <a:ext cx="788400" cy="788400"/>
          </a:xfrm>
          <a:prstGeom prst="rect">
            <a:avLst/>
          </a:prstGeom>
        </p:spPr>
      </p:pic>
      <p:pic>
        <p:nvPicPr>
          <p:cNvPr id="6" name="Graphique 5" descr="Écureuil contour">
            <a:extLst>
              <a:ext uri="{FF2B5EF4-FFF2-40B4-BE49-F238E27FC236}">
                <a16:creationId xmlns:a16="http://schemas.microsoft.com/office/drawing/2014/main" id="{7DD5C31E-E3F1-1745-650D-C3CC365F662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84897" y="3393871"/>
            <a:ext cx="788400" cy="788400"/>
          </a:xfrm>
          <a:prstGeom prst="rect">
            <a:avLst/>
          </a:prstGeom>
        </p:spPr>
      </p:pic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229DFB9-4FB0-E7E5-D129-25702424714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319A555-94C7-765B-A75C-63EC4DCE87AA}"/>
              </a:ext>
            </a:extLst>
          </p:cNvPr>
          <p:cNvSpPr txBox="1"/>
          <p:nvPr/>
        </p:nvSpPr>
        <p:spPr>
          <a:xfrm>
            <a:off x="1115363" y="1786242"/>
            <a:ext cx="2466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Extra-ordre</a:t>
            </a:r>
          </a:p>
        </p:txBody>
      </p:sp>
    </p:spTree>
    <p:extLst>
      <p:ext uri="{BB962C8B-B14F-4D97-AF65-F5344CB8AC3E}">
        <p14:creationId xmlns:p14="http://schemas.microsoft.com/office/powerpoint/2010/main" val="198693406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B96F424B-C19E-F93F-D3B4-221AE172730B}"/>
              </a:ext>
            </a:extLst>
          </p:cNvPr>
          <p:cNvSpPr txBox="1"/>
          <p:nvPr/>
        </p:nvSpPr>
        <p:spPr>
          <a:xfrm>
            <a:off x="9426771" y="106143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pic>
        <p:nvPicPr>
          <p:cNvPr id="58" name="Graphique 57" descr="Chien avec un remplissage uni">
            <a:extLst>
              <a:ext uri="{FF2B5EF4-FFF2-40B4-BE49-F238E27FC236}">
                <a16:creationId xmlns:a16="http://schemas.microsoft.com/office/drawing/2014/main" id="{2D93CFFB-A7B3-CB63-1DBE-C2545ED68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1243" y="2228261"/>
            <a:ext cx="787431" cy="787431"/>
          </a:xfrm>
          <a:prstGeom prst="rect">
            <a:avLst/>
          </a:prstGeom>
        </p:spPr>
      </p:pic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3F2A5E67-05BC-723E-BE8E-67E897ADD9D8}"/>
              </a:ext>
            </a:extLst>
          </p:cNvPr>
          <p:cNvCxnSpPr>
            <a:cxnSpLocks/>
          </p:cNvCxnSpPr>
          <p:nvPr/>
        </p:nvCxnSpPr>
        <p:spPr>
          <a:xfrm flipV="1">
            <a:off x="6638674" y="2010668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6369E302-F315-513C-C86E-DB27D950B4F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6638674" y="2621977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 : en arc 14">
            <a:extLst>
              <a:ext uri="{FF2B5EF4-FFF2-40B4-BE49-F238E27FC236}">
                <a16:creationId xmlns:a16="http://schemas.microsoft.com/office/drawing/2014/main" id="{B0C0316E-6654-9474-365E-F23D51B1E0CC}"/>
              </a:ext>
            </a:extLst>
          </p:cNvPr>
          <p:cNvCxnSpPr>
            <a:cxnSpLocks/>
          </p:cNvCxnSpPr>
          <p:nvPr/>
        </p:nvCxnSpPr>
        <p:spPr>
          <a:xfrm rot="5400000">
            <a:off x="5347474" y="2077901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Graphique 15" descr="Covid-19 avec un remplissage uni">
            <a:extLst>
              <a:ext uri="{FF2B5EF4-FFF2-40B4-BE49-F238E27FC236}">
                <a16:creationId xmlns:a16="http://schemas.microsoft.com/office/drawing/2014/main" id="{A3A46CE9-CCDB-44E2-6AE4-5C05814EAE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3473" y="2882306"/>
            <a:ext cx="288000" cy="288000"/>
          </a:xfrm>
          <a:prstGeom prst="rect">
            <a:avLst/>
          </a:prstGeom>
        </p:spPr>
      </p:pic>
      <p:pic>
        <p:nvPicPr>
          <p:cNvPr id="80" name="Graphique 79" descr="Covid-19 avec un remplissage uni">
            <a:extLst>
              <a:ext uri="{FF2B5EF4-FFF2-40B4-BE49-F238E27FC236}">
                <a16:creationId xmlns:a16="http://schemas.microsoft.com/office/drawing/2014/main" id="{6198BE5C-A06F-1AEB-A3EE-0DB1D1F320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30626" y="2025788"/>
            <a:ext cx="288000" cy="288000"/>
          </a:xfrm>
          <a:prstGeom prst="rect">
            <a:avLst/>
          </a:prstGeom>
        </p:spPr>
      </p:pic>
      <p:pic>
        <p:nvPicPr>
          <p:cNvPr id="82" name="Graphique 81" descr="Covid-19 avec un remplissage uni">
            <a:extLst>
              <a:ext uri="{FF2B5EF4-FFF2-40B4-BE49-F238E27FC236}">
                <a16:creationId xmlns:a16="http://schemas.microsoft.com/office/drawing/2014/main" id="{13E3A0B4-BAEA-8CAF-4B7D-4AC391E605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96460" y="1373116"/>
            <a:ext cx="288000" cy="288000"/>
          </a:xfrm>
          <a:prstGeom prst="rect">
            <a:avLst/>
          </a:prstGeom>
        </p:spPr>
      </p:pic>
      <p:pic>
        <p:nvPicPr>
          <p:cNvPr id="84" name="Graphique 83" descr="Covid-19 avec un remplissage uni">
            <a:extLst>
              <a:ext uri="{FF2B5EF4-FFF2-40B4-BE49-F238E27FC236}">
                <a16:creationId xmlns:a16="http://schemas.microsoft.com/office/drawing/2014/main" id="{5D5F28DA-D61E-9858-0EB9-7FFA887BBC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96460" y="2574492"/>
            <a:ext cx="288000" cy="288000"/>
          </a:xfrm>
          <a:prstGeom prst="rect">
            <a:avLst/>
          </a:prstGeom>
        </p:spPr>
      </p:pic>
      <p:cxnSp>
        <p:nvCxnSpPr>
          <p:cNvPr id="111" name="Connecteur droit avec flèche 110">
            <a:extLst>
              <a:ext uri="{FF2B5EF4-FFF2-40B4-BE49-F238E27FC236}">
                <a16:creationId xmlns:a16="http://schemas.microsoft.com/office/drawing/2014/main" id="{1D1AEFD3-D530-DE68-E386-EBC5E646FBD6}"/>
              </a:ext>
            </a:extLst>
          </p:cNvPr>
          <p:cNvCxnSpPr>
            <a:cxnSpLocks/>
          </p:cNvCxnSpPr>
          <p:nvPr/>
        </p:nvCxnSpPr>
        <p:spPr>
          <a:xfrm>
            <a:off x="8518818" y="3123482"/>
            <a:ext cx="923425" cy="441932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BF7CF50-E159-AB2B-703C-5D64D3988E12}"/>
              </a:ext>
            </a:extLst>
          </p:cNvPr>
          <p:cNvCxnSpPr>
            <a:cxnSpLocks/>
          </p:cNvCxnSpPr>
          <p:nvPr/>
        </p:nvCxnSpPr>
        <p:spPr>
          <a:xfrm>
            <a:off x="8434176" y="1888199"/>
            <a:ext cx="1008065" cy="25627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necteur droit avec flèche 112">
            <a:extLst>
              <a:ext uri="{FF2B5EF4-FFF2-40B4-BE49-F238E27FC236}">
                <a16:creationId xmlns:a16="http://schemas.microsoft.com/office/drawing/2014/main" id="{CD5EAF7A-C1EC-4C2A-472E-2F9C05CED0AE}"/>
              </a:ext>
            </a:extLst>
          </p:cNvPr>
          <p:cNvCxnSpPr>
            <a:cxnSpLocks/>
          </p:cNvCxnSpPr>
          <p:nvPr/>
        </p:nvCxnSpPr>
        <p:spPr>
          <a:xfrm flipV="1">
            <a:off x="8434176" y="1474178"/>
            <a:ext cx="1008065" cy="41402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CC8CAC44-88C6-74C2-877A-63DDD8C2438B}"/>
              </a:ext>
            </a:extLst>
          </p:cNvPr>
          <p:cNvCxnSpPr>
            <a:cxnSpLocks/>
          </p:cNvCxnSpPr>
          <p:nvPr/>
        </p:nvCxnSpPr>
        <p:spPr>
          <a:xfrm flipV="1">
            <a:off x="8518818" y="2781201"/>
            <a:ext cx="923423" cy="34228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ZoneTexte 115">
            <a:extLst>
              <a:ext uri="{FF2B5EF4-FFF2-40B4-BE49-F238E27FC236}">
                <a16:creationId xmlns:a16="http://schemas.microsoft.com/office/drawing/2014/main" id="{D130DA36-BFB7-1BA4-A647-3D7E9EDBFBFC}"/>
              </a:ext>
            </a:extLst>
          </p:cNvPr>
          <p:cNvSpPr txBox="1"/>
          <p:nvPr/>
        </p:nvSpPr>
        <p:spPr>
          <a:xfrm>
            <a:off x="9442247" y="1687502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19" name="ZoneTexte 118">
            <a:extLst>
              <a:ext uri="{FF2B5EF4-FFF2-40B4-BE49-F238E27FC236}">
                <a16:creationId xmlns:a16="http://schemas.microsoft.com/office/drawing/2014/main" id="{574E5F3C-87C8-A38E-C3DA-B495A852FF29}"/>
              </a:ext>
            </a:extLst>
          </p:cNvPr>
          <p:cNvSpPr txBox="1"/>
          <p:nvPr/>
        </p:nvSpPr>
        <p:spPr>
          <a:xfrm>
            <a:off x="9442244" y="2327859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20" name="ZoneTexte 119">
            <a:extLst>
              <a:ext uri="{FF2B5EF4-FFF2-40B4-BE49-F238E27FC236}">
                <a16:creationId xmlns:a16="http://schemas.microsoft.com/office/drawing/2014/main" id="{9DDEDA87-2471-083A-E589-81B20124BEB7}"/>
              </a:ext>
            </a:extLst>
          </p:cNvPr>
          <p:cNvSpPr txBox="1"/>
          <p:nvPr/>
        </p:nvSpPr>
        <p:spPr>
          <a:xfrm>
            <a:off x="9442245" y="3141740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5" name="ZoneTexte 134">
            <a:extLst>
              <a:ext uri="{FF2B5EF4-FFF2-40B4-BE49-F238E27FC236}">
                <a16:creationId xmlns:a16="http://schemas.microsoft.com/office/drawing/2014/main" id="{0B1566E8-5E24-AB2D-BE84-680715D68941}"/>
              </a:ext>
            </a:extLst>
          </p:cNvPr>
          <p:cNvSpPr txBox="1"/>
          <p:nvPr/>
        </p:nvSpPr>
        <p:spPr>
          <a:xfrm>
            <a:off x="9478879" y="382041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pic>
        <p:nvPicPr>
          <p:cNvPr id="93" name="Graphique 92" descr="Chien avec un remplissage uni">
            <a:extLst>
              <a:ext uri="{FF2B5EF4-FFF2-40B4-BE49-F238E27FC236}">
                <a16:creationId xmlns:a16="http://schemas.microsoft.com/office/drawing/2014/main" id="{27297AA7-C0C4-B6AA-16F8-473226AEE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5752" y="5022595"/>
            <a:ext cx="787431" cy="787431"/>
          </a:xfrm>
          <a:prstGeom prst="rect">
            <a:avLst/>
          </a:prstGeom>
        </p:spPr>
      </p:pic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19E5E7BC-FE8B-0690-72BA-93824779D587}"/>
              </a:ext>
            </a:extLst>
          </p:cNvPr>
          <p:cNvCxnSpPr>
            <a:cxnSpLocks/>
          </p:cNvCxnSpPr>
          <p:nvPr/>
        </p:nvCxnSpPr>
        <p:spPr>
          <a:xfrm flipV="1">
            <a:off x="6773183" y="4805002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avec flèche 95">
            <a:extLst>
              <a:ext uri="{FF2B5EF4-FFF2-40B4-BE49-F238E27FC236}">
                <a16:creationId xmlns:a16="http://schemas.microsoft.com/office/drawing/2014/main" id="{2F2D1174-F2F1-B7FC-7652-780BA540AAC0}"/>
              </a:ext>
            </a:extLst>
          </p:cNvPr>
          <p:cNvCxnSpPr>
            <a:cxnSpLocks/>
            <a:stCxn id="93" idx="3"/>
          </p:cNvCxnSpPr>
          <p:nvPr/>
        </p:nvCxnSpPr>
        <p:spPr>
          <a:xfrm>
            <a:off x="6773183" y="5416311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eur : en arc 97">
            <a:extLst>
              <a:ext uri="{FF2B5EF4-FFF2-40B4-BE49-F238E27FC236}">
                <a16:creationId xmlns:a16="http://schemas.microsoft.com/office/drawing/2014/main" id="{BACFBC2B-FBB8-41F4-FF34-9B37E9E81A6E}"/>
              </a:ext>
            </a:extLst>
          </p:cNvPr>
          <p:cNvCxnSpPr>
            <a:cxnSpLocks/>
          </p:cNvCxnSpPr>
          <p:nvPr/>
        </p:nvCxnSpPr>
        <p:spPr>
          <a:xfrm rot="5400000">
            <a:off x="5481983" y="4872235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9" name="Graphique 98" descr="Covid-19 avec un remplissage uni">
            <a:extLst>
              <a:ext uri="{FF2B5EF4-FFF2-40B4-BE49-F238E27FC236}">
                <a16:creationId xmlns:a16="http://schemas.microsoft.com/office/drawing/2014/main" id="{205F726C-A7E5-1064-FF1F-53DE53D29A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37982" y="5676640"/>
            <a:ext cx="288000" cy="288000"/>
          </a:xfrm>
          <a:prstGeom prst="rect">
            <a:avLst/>
          </a:prstGeom>
        </p:spPr>
      </p:pic>
      <p:pic>
        <p:nvPicPr>
          <p:cNvPr id="101" name="Graphique 100" descr="Covid-19 avec un remplissage uni">
            <a:extLst>
              <a:ext uri="{FF2B5EF4-FFF2-40B4-BE49-F238E27FC236}">
                <a16:creationId xmlns:a16="http://schemas.microsoft.com/office/drawing/2014/main" id="{43E29293-BE0E-90D9-7772-E72D7E79CA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5135" y="4820122"/>
            <a:ext cx="288000" cy="288000"/>
          </a:xfrm>
          <a:prstGeom prst="rect">
            <a:avLst/>
          </a:prstGeom>
        </p:spPr>
      </p:pic>
      <p:pic>
        <p:nvPicPr>
          <p:cNvPr id="102" name="Graphique 101" descr="Covid-19 avec un remplissage uni">
            <a:extLst>
              <a:ext uri="{FF2B5EF4-FFF2-40B4-BE49-F238E27FC236}">
                <a16:creationId xmlns:a16="http://schemas.microsoft.com/office/drawing/2014/main" id="{6B024458-8E55-D950-09B8-D02EF5AA6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44806" y="4176722"/>
            <a:ext cx="288000" cy="288000"/>
          </a:xfrm>
          <a:prstGeom prst="rect">
            <a:avLst/>
          </a:prstGeom>
        </p:spPr>
      </p:pic>
      <p:pic>
        <p:nvPicPr>
          <p:cNvPr id="103" name="Graphique 102" descr="Covid-19 avec un remplissage uni">
            <a:extLst>
              <a:ext uri="{FF2B5EF4-FFF2-40B4-BE49-F238E27FC236}">
                <a16:creationId xmlns:a16="http://schemas.microsoft.com/office/drawing/2014/main" id="{C8D3A9A2-FC54-8EEF-458B-0CDF938373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96543" y="5343617"/>
            <a:ext cx="288000" cy="288000"/>
          </a:xfrm>
          <a:prstGeom prst="rect">
            <a:avLst/>
          </a:prstGeom>
        </p:spPr>
      </p:pic>
      <p:pic>
        <p:nvPicPr>
          <p:cNvPr id="107" name="Graphique 106" descr="Microbe avec un remplissage uni">
            <a:extLst>
              <a:ext uri="{FF2B5EF4-FFF2-40B4-BE49-F238E27FC236}">
                <a16:creationId xmlns:a16="http://schemas.microsoft.com/office/drawing/2014/main" id="{33C5828D-051E-B351-2E88-7655C9DC95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69537" y="4820122"/>
            <a:ext cx="288000" cy="288000"/>
          </a:xfrm>
          <a:prstGeom prst="rect">
            <a:avLst/>
          </a:prstGeom>
        </p:spPr>
      </p:pic>
      <p:pic>
        <p:nvPicPr>
          <p:cNvPr id="108" name="Graphique 107" descr="Microbe avec un remplissage uni">
            <a:extLst>
              <a:ext uri="{FF2B5EF4-FFF2-40B4-BE49-F238E27FC236}">
                <a16:creationId xmlns:a16="http://schemas.microsoft.com/office/drawing/2014/main" id="{CA4D4541-D68A-6D46-FCD4-FF98144E4D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64927" y="4176133"/>
            <a:ext cx="288000" cy="288000"/>
          </a:xfrm>
          <a:prstGeom prst="rect">
            <a:avLst/>
          </a:prstGeom>
        </p:spPr>
      </p:pic>
      <p:pic>
        <p:nvPicPr>
          <p:cNvPr id="109" name="Graphique 108" descr="Microbe avec un remplissage uni">
            <a:extLst>
              <a:ext uri="{FF2B5EF4-FFF2-40B4-BE49-F238E27FC236}">
                <a16:creationId xmlns:a16="http://schemas.microsoft.com/office/drawing/2014/main" id="{0F10B314-A501-B150-0DB0-E659C56AF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1095" y="5334543"/>
            <a:ext cx="288000" cy="288000"/>
          </a:xfrm>
          <a:prstGeom prst="rect">
            <a:avLst/>
          </a:prstGeom>
        </p:spPr>
      </p:pic>
      <p:pic>
        <p:nvPicPr>
          <p:cNvPr id="110" name="Graphique 109" descr="Microbe avec un remplissage uni">
            <a:extLst>
              <a:ext uri="{FF2B5EF4-FFF2-40B4-BE49-F238E27FC236}">
                <a16:creationId xmlns:a16="http://schemas.microsoft.com/office/drawing/2014/main" id="{ACD4E6E3-E9F0-79D3-8E68-CBEE406483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85719" y="4878595"/>
            <a:ext cx="288000" cy="288000"/>
          </a:xfrm>
          <a:prstGeom prst="rect">
            <a:avLst/>
          </a:prstGeom>
        </p:spPr>
      </p:pic>
      <p:cxnSp>
        <p:nvCxnSpPr>
          <p:cNvPr id="131" name="Connecteur droit avec flèche 130">
            <a:extLst>
              <a:ext uri="{FF2B5EF4-FFF2-40B4-BE49-F238E27FC236}">
                <a16:creationId xmlns:a16="http://schemas.microsoft.com/office/drawing/2014/main" id="{DC7CEDC8-64FA-EF3C-7A81-54EE4FD607FE}"/>
              </a:ext>
            </a:extLst>
          </p:cNvPr>
          <p:cNvCxnSpPr>
            <a:cxnSpLocks/>
          </p:cNvCxnSpPr>
          <p:nvPr/>
        </p:nvCxnSpPr>
        <p:spPr>
          <a:xfrm>
            <a:off x="8555453" y="5949028"/>
            <a:ext cx="923425" cy="441932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cteur droit avec flèche 131">
            <a:extLst>
              <a:ext uri="{FF2B5EF4-FFF2-40B4-BE49-F238E27FC236}">
                <a16:creationId xmlns:a16="http://schemas.microsoft.com/office/drawing/2014/main" id="{F89837F5-6A6B-60F4-1205-FCFD54751A74}"/>
              </a:ext>
            </a:extLst>
          </p:cNvPr>
          <p:cNvCxnSpPr>
            <a:cxnSpLocks/>
          </p:cNvCxnSpPr>
          <p:nvPr/>
        </p:nvCxnSpPr>
        <p:spPr>
          <a:xfrm>
            <a:off x="8470811" y="4713745"/>
            <a:ext cx="1008065" cy="25627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eur droit avec flèche 132">
            <a:extLst>
              <a:ext uri="{FF2B5EF4-FFF2-40B4-BE49-F238E27FC236}">
                <a16:creationId xmlns:a16="http://schemas.microsoft.com/office/drawing/2014/main" id="{6BFCE861-7233-82D9-7A9E-BB5F72AB8C43}"/>
              </a:ext>
            </a:extLst>
          </p:cNvPr>
          <p:cNvCxnSpPr>
            <a:cxnSpLocks/>
          </p:cNvCxnSpPr>
          <p:nvPr/>
        </p:nvCxnSpPr>
        <p:spPr>
          <a:xfrm flipV="1">
            <a:off x="8470811" y="4299724"/>
            <a:ext cx="1008065" cy="41402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necteur droit avec flèche 133">
            <a:extLst>
              <a:ext uri="{FF2B5EF4-FFF2-40B4-BE49-F238E27FC236}">
                <a16:creationId xmlns:a16="http://schemas.microsoft.com/office/drawing/2014/main" id="{3ABE42CA-0080-3E22-FA39-0920B9A3B873}"/>
              </a:ext>
            </a:extLst>
          </p:cNvPr>
          <p:cNvCxnSpPr>
            <a:cxnSpLocks/>
          </p:cNvCxnSpPr>
          <p:nvPr/>
        </p:nvCxnSpPr>
        <p:spPr>
          <a:xfrm flipV="1">
            <a:off x="8555453" y="5606747"/>
            <a:ext cx="923423" cy="34228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ZoneTexte 135">
            <a:extLst>
              <a:ext uri="{FF2B5EF4-FFF2-40B4-BE49-F238E27FC236}">
                <a16:creationId xmlns:a16="http://schemas.microsoft.com/office/drawing/2014/main" id="{5FD23155-AE1A-D8FB-E050-DE6A7F65D90B}"/>
              </a:ext>
            </a:extLst>
          </p:cNvPr>
          <p:cNvSpPr txBox="1"/>
          <p:nvPr/>
        </p:nvSpPr>
        <p:spPr>
          <a:xfrm>
            <a:off x="9478882" y="4513048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7" name="ZoneTexte 136">
            <a:extLst>
              <a:ext uri="{FF2B5EF4-FFF2-40B4-BE49-F238E27FC236}">
                <a16:creationId xmlns:a16="http://schemas.microsoft.com/office/drawing/2014/main" id="{ADDEC626-F51A-FCAB-F157-28CE2611A5AA}"/>
              </a:ext>
            </a:extLst>
          </p:cNvPr>
          <p:cNvSpPr txBox="1"/>
          <p:nvPr/>
        </p:nvSpPr>
        <p:spPr>
          <a:xfrm>
            <a:off x="9478879" y="5153405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8" name="ZoneTexte 137">
            <a:extLst>
              <a:ext uri="{FF2B5EF4-FFF2-40B4-BE49-F238E27FC236}">
                <a16:creationId xmlns:a16="http://schemas.microsoft.com/office/drawing/2014/main" id="{988DB0AC-D35C-CA4C-2C5A-B3139E0B4F74}"/>
              </a:ext>
            </a:extLst>
          </p:cNvPr>
          <p:cNvSpPr txBox="1"/>
          <p:nvPr/>
        </p:nvSpPr>
        <p:spPr>
          <a:xfrm>
            <a:off x="9478880" y="5967286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51E6FAA5-2AC9-BFA4-6BB2-EE206ACE5C30}"/>
              </a:ext>
            </a:extLst>
          </p:cNvPr>
          <p:cNvCxnSpPr/>
          <p:nvPr/>
        </p:nvCxnSpPr>
        <p:spPr>
          <a:xfrm>
            <a:off x="3380702" y="3986784"/>
            <a:ext cx="8435304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phique 3" descr="Écureuil contour">
            <a:extLst>
              <a:ext uri="{FF2B5EF4-FFF2-40B4-BE49-F238E27FC236}">
                <a16:creationId xmlns:a16="http://schemas.microsoft.com/office/drawing/2014/main" id="{DFC1261F-381A-5735-268A-C3662C4A2D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25719" y="4999379"/>
            <a:ext cx="788400" cy="788400"/>
          </a:xfrm>
          <a:prstGeom prst="rect">
            <a:avLst/>
          </a:prstGeom>
        </p:spPr>
      </p:pic>
      <p:pic>
        <p:nvPicPr>
          <p:cNvPr id="5" name="Graphique 4" descr="Écureuil contour">
            <a:extLst>
              <a:ext uri="{FF2B5EF4-FFF2-40B4-BE49-F238E27FC236}">
                <a16:creationId xmlns:a16="http://schemas.microsoft.com/office/drawing/2014/main" id="{438C85E9-2949-15B0-DD97-1A88661283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38743" y="2216548"/>
            <a:ext cx="788400" cy="788400"/>
          </a:xfrm>
          <a:prstGeom prst="rect">
            <a:avLst/>
          </a:prstGeom>
        </p:spPr>
      </p:pic>
      <p:pic>
        <p:nvPicPr>
          <p:cNvPr id="6" name="Graphique 5" descr="Écureuil contour">
            <a:extLst>
              <a:ext uri="{FF2B5EF4-FFF2-40B4-BE49-F238E27FC236}">
                <a16:creationId xmlns:a16="http://schemas.microsoft.com/office/drawing/2014/main" id="{7DD5C31E-E3F1-1745-650D-C3CC365F66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4897" y="3393871"/>
            <a:ext cx="788400" cy="788400"/>
          </a:xfrm>
          <a:prstGeom prst="rect">
            <a:avLst/>
          </a:prstGeom>
        </p:spPr>
      </p:pic>
      <p:pic>
        <p:nvPicPr>
          <p:cNvPr id="8" name="Graphique 7" descr="Lapin contour">
            <a:extLst>
              <a:ext uri="{FF2B5EF4-FFF2-40B4-BE49-F238E27FC236}">
                <a16:creationId xmlns:a16="http://schemas.microsoft.com/office/drawing/2014/main" id="{132F9284-CF36-45C9-993A-0393464E326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47813" y="1497917"/>
            <a:ext cx="788400" cy="788400"/>
          </a:xfrm>
          <a:prstGeom prst="rect">
            <a:avLst/>
          </a:prstGeom>
        </p:spPr>
      </p:pic>
      <p:pic>
        <p:nvPicPr>
          <p:cNvPr id="10" name="Graphique 9" descr="Castor contour">
            <a:extLst>
              <a:ext uri="{FF2B5EF4-FFF2-40B4-BE49-F238E27FC236}">
                <a16:creationId xmlns:a16="http://schemas.microsoft.com/office/drawing/2014/main" id="{06167652-8CA6-CFF3-7293-C3D38E929E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598354" y="2761938"/>
            <a:ext cx="788400" cy="788400"/>
          </a:xfrm>
          <a:prstGeom prst="rect">
            <a:avLst/>
          </a:prstGeom>
        </p:spPr>
      </p:pic>
      <p:pic>
        <p:nvPicPr>
          <p:cNvPr id="11" name="Graphique 10" descr="Lapin contour">
            <a:extLst>
              <a:ext uri="{FF2B5EF4-FFF2-40B4-BE49-F238E27FC236}">
                <a16:creationId xmlns:a16="http://schemas.microsoft.com/office/drawing/2014/main" id="{63545C45-761A-213D-F28A-87FCCCCD6F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79877" y="4332871"/>
            <a:ext cx="788400" cy="788400"/>
          </a:xfrm>
          <a:prstGeom prst="rect">
            <a:avLst/>
          </a:prstGeom>
        </p:spPr>
      </p:pic>
      <p:pic>
        <p:nvPicPr>
          <p:cNvPr id="13" name="Graphique 12" descr="Castor contour">
            <a:extLst>
              <a:ext uri="{FF2B5EF4-FFF2-40B4-BE49-F238E27FC236}">
                <a16:creationId xmlns:a16="http://schemas.microsoft.com/office/drawing/2014/main" id="{E4B3E98D-F960-3F3F-8C94-7066553062D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730418" y="5596892"/>
            <a:ext cx="788400" cy="788400"/>
          </a:xfrm>
          <a:prstGeom prst="rect">
            <a:avLst/>
          </a:prstGeom>
        </p:spPr>
      </p:pic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34DBC10B-04A5-D69E-74A8-FE2E3C8441A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180529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4776537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/>
              <a:t>H1 accepté pour associations très influente dans le méta réseau observé mais rejeté pour les associations peu influentes</a:t>
            </a:r>
          </a:p>
          <a:p>
            <a:endParaRPr lang="fr-FR" b="1" dirty="0"/>
          </a:p>
          <a:p>
            <a:endParaRPr lang="fr-FR" b="1" dirty="0"/>
          </a:p>
          <a:p>
            <a:endParaRPr lang="fr-FR" b="1" dirty="0"/>
          </a:p>
        </p:txBody>
      </p:sp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8472216-C17A-ED49-24B4-3194ACF76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537" y="1642393"/>
            <a:ext cx="5703769" cy="4387515"/>
          </a:xfrm>
          <a:prstGeom prst="rect">
            <a:avLst/>
          </a:prstGeom>
        </p:spPr>
      </p:pic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rot="2097773" flipH="1" flipV="1">
            <a:off x="7013545" y="1925830"/>
            <a:ext cx="1110994" cy="352195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C927B-A030-09DA-815B-8300B5FE7019}"/>
              </a:ext>
            </a:extLst>
          </p:cNvPr>
          <p:cNvSpPr/>
          <p:nvPr/>
        </p:nvSpPr>
        <p:spPr>
          <a:xfrm>
            <a:off x="8039100" y="1974850"/>
            <a:ext cx="3584206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E4C582-97F3-9671-B82C-73330CFAA6EF}"/>
              </a:ext>
            </a:extLst>
          </p:cNvPr>
          <p:cNvSpPr/>
          <p:nvPr/>
        </p:nvSpPr>
        <p:spPr>
          <a:xfrm>
            <a:off x="9982200" y="1642393"/>
            <a:ext cx="1530350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56542A-E1BA-6D57-0A4E-ED313647B6EC}"/>
              </a:ext>
            </a:extLst>
          </p:cNvPr>
          <p:cNvSpPr txBox="1"/>
          <p:nvPr/>
        </p:nvSpPr>
        <p:spPr>
          <a:xfrm>
            <a:off x="1181944" y="1038222"/>
            <a:ext cx="94751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Associations  de plus </a:t>
            </a:r>
            <a:r>
              <a:rPr lang="en-US" sz="2800" b="0" i="0" dirty="0" err="1">
                <a:effectLst/>
              </a:rPr>
              <a:t>faible</a:t>
            </a:r>
            <a:r>
              <a:rPr lang="en-US" sz="2800" b="0" i="0" dirty="0">
                <a:effectLst/>
              </a:rPr>
              <a:t> influence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EF537A50-6F50-B29B-E922-20482F4F486A}"/>
              </a:ext>
            </a:extLst>
          </p:cNvPr>
          <p:cNvSpPr txBox="1">
            <a:spLocks/>
          </p:cNvSpPr>
          <p:nvPr/>
        </p:nvSpPr>
        <p:spPr>
          <a:xfrm>
            <a:off x="490286" y="58034"/>
            <a:ext cx="10515600" cy="770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  <a:endParaRPr lang="fr-FR" sz="1400" u="sng" dirty="0"/>
          </a:p>
        </p:txBody>
      </p:sp>
    </p:spTree>
    <p:extLst>
      <p:ext uri="{BB962C8B-B14F-4D97-AF65-F5344CB8AC3E}">
        <p14:creationId xmlns:p14="http://schemas.microsoft.com/office/powerpoint/2010/main" val="14324235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tworks">
            <a:hlinkClick r:id="" action="ppaction://media"/>
            <a:extLst>
              <a:ext uri="{FF2B5EF4-FFF2-40B4-BE49-F238E27FC236}">
                <a16:creationId xmlns:a16="http://schemas.microsoft.com/office/drawing/2014/main" id="{E8E3B3A6-0611-15B7-B0D9-D56F2CCB6F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6913" y="463481"/>
            <a:ext cx="11368037" cy="639452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9EE93664-64F5-7E35-ADAC-CCB6737EBBA2}"/>
              </a:ext>
            </a:extLst>
          </p:cNvPr>
          <p:cNvSpPr txBox="1"/>
          <p:nvPr/>
        </p:nvSpPr>
        <p:spPr>
          <a:xfrm>
            <a:off x="991401" y="5502531"/>
            <a:ext cx="21396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200" u="sng" dirty="0" err="1"/>
              <a:t>Overall</a:t>
            </a:r>
            <a:r>
              <a:rPr lang="fr-FR" sz="2200" u="sng" dirty="0"/>
              <a:t> </a:t>
            </a:r>
            <a:r>
              <a:rPr lang="fr-FR" sz="2200" u="sng" dirty="0" err="1"/>
              <a:t>Communicability</a:t>
            </a:r>
            <a:endParaRPr lang="fr-FR" sz="2200" u="sng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A104947-515A-FC29-2EF0-3D22A88C387B}"/>
              </a:ext>
            </a:extLst>
          </p:cNvPr>
          <p:cNvSpPr txBox="1"/>
          <p:nvPr/>
        </p:nvSpPr>
        <p:spPr>
          <a:xfrm>
            <a:off x="3351621" y="5471754"/>
            <a:ext cx="22034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200" b="1" u="sng" dirty="0"/>
              <a:t>Paires </a:t>
            </a:r>
            <a:r>
              <a:rPr lang="fr-FR" sz="2200" b="1" u="sng" dirty="0" err="1"/>
              <a:t>Communicability</a:t>
            </a:r>
            <a:endParaRPr lang="fr-FR" sz="2200" b="1" u="sng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1108396-39C3-C54D-6D16-8A50F70E23C5}"/>
              </a:ext>
            </a:extLst>
          </p:cNvPr>
          <p:cNvSpPr txBox="1"/>
          <p:nvPr/>
        </p:nvSpPr>
        <p:spPr>
          <a:xfrm>
            <a:off x="8271628" y="5552460"/>
            <a:ext cx="1976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200" b="1" u="sng" dirty="0"/>
              <a:t>Importance of </a:t>
            </a:r>
            <a:r>
              <a:rPr lang="fr-FR" sz="2200" b="1" u="sng" dirty="0" err="1"/>
              <a:t>link</a:t>
            </a:r>
            <a:endParaRPr lang="fr-FR" sz="2200" b="1" u="sng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3051EB-0B96-8EEE-7BC2-A2F59D6DC40D}"/>
              </a:ext>
            </a:extLst>
          </p:cNvPr>
          <p:cNvSpPr txBox="1"/>
          <p:nvPr/>
        </p:nvSpPr>
        <p:spPr>
          <a:xfrm>
            <a:off x="6002218" y="5547856"/>
            <a:ext cx="21600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200" i="1" u="sng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Step</a:t>
            </a:r>
            <a:r>
              <a:rPr lang="fr-FR" sz="2200" i="1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</a:t>
            </a:r>
            <a:r>
              <a:rPr lang="fr-FR" sz="2200" i="1" u="sng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compute</a:t>
            </a:r>
            <a:endParaRPr lang="fr-FR" sz="2200" i="1" u="sng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fr-FR" sz="2200" i="1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4th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D643ABF-E4D2-1D4C-D302-4FACF52DCCDD}"/>
              </a:ext>
            </a:extLst>
          </p:cNvPr>
          <p:cNvSpPr txBox="1"/>
          <p:nvPr/>
        </p:nvSpPr>
        <p:spPr>
          <a:xfrm>
            <a:off x="1882452" y="5149452"/>
            <a:ext cx="413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dirty="0"/>
              <a:t>1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742E68D-D875-583A-DB88-001CAA2C9AFD}"/>
              </a:ext>
            </a:extLst>
          </p:cNvPr>
          <p:cNvSpPr txBox="1"/>
          <p:nvPr/>
        </p:nvSpPr>
        <p:spPr>
          <a:xfrm>
            <a:off x="4431413" y="5152670"/>
            <a:ext cx="413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dirty="0"/>
              <a:t>2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2C931D5-C041-45E4-6837-698964BC1C44}"/>
              </a:ext>
            </a:extLst>
          </p:cNvPr>
          <p:cNvSpPr txBox="1"/>
          <p:nvPr/>
        </p:nvSpPr>
        <p:spPr>
          <a:xfrm>
            <a:off x="6930545" y="5152670"/>
            <a:ext cx="413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dirty="0"/>
              <a:t>3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0397040-06D8-E73A-9E47-BE1422EAB4A6}"/>
              </a:ext>
            </a:extLst>
          </p:cNvPr>
          <p:cNvSpPr txBox="1"/>
          <p:nvPr/>
        </p:nvSpPr>
        <p:spPr>
          <a:xfrm>
            <a:off x="9053070" y="5176606"/>
            <a:ext cx="413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dirty="0"/>
              <a:t>4</a:t>
            </a:r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51E47191-C915-22A3-8739-A2A0961BFC43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u="sng" dirty="0"/>
              <a:t>How ?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fr-FR" b="1" dirty="0" err="1"/>
              <a:t>Communicability</a:t>
            </a:r>
            <a:r>
              <a:rPr lang="fr-FR" b="1" dirty="0"/>
              <a:t> </a:t>
            </a:r>
            <a:r>
              <a:rPr lang="fr-FR" dirty="0"/>
              <a:t>: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fr-FR" dirty="0"/>
              <a:t>	</a:t>
            </a:r>
            <a:r>
              <a:rPr lang="fr-FR" dirty="0" err="1"/>
              <a:t>Measure</a:t>
            </a:r>
            <a:r>
              <a:rPr lang="fr-FR" dirty="0"/>
              <a:t> to </a:t>
            </a:r>
            <a:r>
              <a:rPr lang="fr-FR" dirty="0" err="1"/>
              <a:t>quantify</a:t>
            </a:r>
            <a:r>
              <a:rPr lang="fr-FR" dirty="0"/>
              <a:t> all </a:t>
            </a:r>
            <a:r>
              <a:rPr lang="fr-FR" dirty="0" err="1"/>
              <a:t>path</a:t>
            </a:r>
            <a:r>
              <a:rPr lang="fr-FR" dirty="0"/>
              <a:t> influence in the network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1704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544320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60E15CB-4C48-9CB3-4AEE-036114F92189}"/>
              </a:ext>
            </a:extLst>
          </p:cNvPr>
          <p:cNvCxnSpPr>
            <a:cxnSpLocks/>
          </p:cNvCxnSpPr>
          <p:nvPr/>
        </p:nvCxnSpPr>
        <p:spPr>
          <a:xfrm>
            <a:off x="3860800" y="6035040"/>
            <a:ext cx="447040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589285" y="3429000"/>
            <a:ext cx="3271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prédit</a:t>
            </a:r>
            <a:endParaRPr lang="en-US" sz="28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2A4E65D-002E-F8FE-A8D4-2BC4D0E0A961}"/>
              </a:ext>
            </a:extLst>
          </p:cNvPr>
          <p:cNvSpPr txBox="1"/>
          <p:nvPr/>
        </p:nvSpPr>
        <p:spPr>
          <a:xfrm>
            <a:off x="4466756" y="6187440"/>
            <a:ext cx="353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observé</a:t>
            </a:r>
            <a:endParaRPr lang="en-US" sz="2800" dirty="0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12E70042-B7E2-0BBD-8E62-0AB2BBB6669C}"/>
              </a:ext>
            </a:extLst>
          </p:cNvPr>
          <p:cNvCxnSpPr>
            <a:cxnSpLocks/>
          </p:cNvCxnSpPr>
          <p:nvPr/>
        </p:nvCxnSpPr>
        <p:spPr>
          <a:xfrm>
            <a:off x="3783964" y="1910080"/>
            <a:ext cx="1536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77FC59CC-E8F1-0BAA-9C4B-4AD66F1A0748}"/>
              </a:ext>
            </a:extLst>
          </p:cNvPr>
          <p:cNvSpPr txBox="1"/>
          <p:nvPr/>
        </p:nvSpPr>
        <p:spPr>
          <a:xfrm>
            <a:off x="3530600" y="1725414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ABD0C4C8-CB4A-8084-ED25-1DC4361859E5}"/>
              </a:ext>
            </a:extLst>
          </p:cNvPr>
          <p:cNvCxnSpPr>
            <a:cxnSpLocks/>
          </p:cNvCxnSpPr>
          <p:nvPr/>
        </p:nvCxnSpPr>
        <p:spPr>
          <a:xfrm>
            <a:off x="8007516" y="5948363"/>
            <a:ext cx="0" cy="1619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967E5D03-EEBC-B939-48F6-75EBDDBAB31B}"/>
              </a:ext>
            </a:extLst>
          </p:cNvPr>
          <p:cNvSpPr txBox="1"/>
          <p:nvPr/>
        </p:nvSpPr>
        <p:spPr>
          <a:xfrm>
            <a:off x="7860030" y="607368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600616" y="602932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Prédictions de nouvelles associations, quels effets sur les importances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EF75812-4631-C2CD-3F0E-7A5674F25EE2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71934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riangle rectangle 35">
            <a:extLst>
              <a:ext uri="{FF2B5EF4-FFF2-40B4-BE49-F238E27FC236}">
                <a16:creationId xmlns:a16="http://schemas.microsoft.com/office/drawing/2014/main" id="{2AD73B99-CC5B-36D9-8CE7-5D45A0183EAC}"/>
              </a:ext>
            </a:extLst>
          </p:cNvPr>
          <p:cNvSpPr/>
          <p:nvPr/>
        </p:nvSpPr>
        <p:spPr>
          <a:xfrm rot="16200000">
            <a:off x="3786507" y="1924687"/>
            <a:ext cx="4210044" cy="3999231"/>
          </a:xfrm>
          <a:prstGeom prst="rtTriangle">
            <a:avLst/>
          </a:prstGeom>
          <a:solidFill>
            <a:srgbClr val="F8CBA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544320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60E15CB-4C48-9CB3-4AEE-036114F92189}"/>
              </a:ext>
            </a:extLst>
          </p:cNvPr>
          <p:cNvCxnSpPr>
            <a:cxnSpLocks/>
          </p:cNvCxnSpPr>
          <p:nvPr/>
        </p:nvCxnSpPr>
        <p:spPr>
          <a:xfrm>
            <a:off x="3860800" y="6035040"/>
            <a:ext cx="447040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891140AD-282B-049A-7EEC-F68D366B4222}"/>
              </a:ext>
            </a:extLst>
          </p:cNvPr>
          <p:cNvCxnSpPr/>
          <p:nvPr/>
        </p:nvCxnSpPr>
        <p:spPr>
          <a:xfrm flipV="1">
            <a:off x="3860800" y="1696720"/>
            <a:ext cx="4155440" cy="433832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589285" y="3429000"/>
            <a:ext cx="3271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prédit</a:t>
            </a:r>
            <a:endParaRPr lang="en-US" sz="28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2A4E65D-002E-F8FE-A8D4-2BC4D0E0A961}"/>
              </a:ext>
            </a:extLst>
          </p:cNvPr>
          <p:cNvSpPr txBox="1"/>
          <p:nvPr/>
        </p:nvSpPr>
        <p:spPr>
          <a:xfrm>
            <a:off x="4466756" y="6187440"/>
            <a:ext cx="353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observé</a:t>
            </a:r>
            <a:endParaRPr lang="en-US" sz="2800" dirty="0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12E70042-B7E2-0BBD-8E62-0AB2BBB6669C}"/>
              </a:ext>
            </a:extLst>
          </p:cNvPr>
          <p:cNvCxnSpPr>
            <a:cxnSpLocks/>
          </p:cNvCxnSpPr>
          <p:nvPr/>
        </p:nvCxnSpPr>
        <p:spPr>
          <a:xfrm>
            <a:off x="3783964" y="1910080"/>
            <a:ext cx="1536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77FC59CC-E8F1-0BAA-9C4B-4AD66F1A0748}"/>
              </a:ext>
            </a:extLst>
          </p:cNvPr>
          <p:cNvSpPr txBox="1"/>
          <p:nvPr/>
        </p:nvSpPr>
        <p:spPr>
          <a:xfrm>
            <a:off x="3530600" y="1725414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ABD0C4C8-CB4A-8084-ED25-1DC4361859E5}"/>
              </a:ext>
            </a:extLst>
          </p:cNvPr>
          <p:cNvCxnSpPr>
            <a:cxnSpLocks/>
          </p:cNvCxnSpPr>
          <p:nvPr/>
        </p:nvCxnSpPr>
        <p:spPr>
          <a:xfrm>
            <a:off x="8007516" y="5948363"/>
            <a:ext cx="0" cy="1619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967E5D03-EEBC-B939-48F6-75EBDDBAB31B}"/>
              </a:ext>
            </a:extLst>
          </p:cNvPr>
          <p:cNvSpPr txBox="1"/>
          <p:nvPr/>
        </p:nvSpPr>
        <p:spPr>
          <a:xfrm>
            <a:off x="7860030" y="607368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600616" y="602932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CA75508D-4BF4-F63E-1C93-70A86D5D618A}"/>
              </a:ext>
            </a:extLst>
          </p:cNvPr>
          <p:cNvSpPr/>
          <p:nvPr/>
        </p:nvSpPr>
        <p:spPr>
          <a:xfrm>
            <a:off x="6781800" y="4445000"/>
            <a:ext cx="71967" cy="7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4708" y="4242820"/>
            <a:ext cx="404360" cy="404360"/>
          </a:xfrm>
          <a:prstGeom prst="rect">
            <a:avLst/>
          </a:prstGeom>
        </p:spPr>
      </p:pic>
      <p:pic>
        <p:nvPicPr>
          <p:cNvPr id="44" name="Graphique 43" descr="Microbe avec un remplissage uni">
            <a:extLst>
              <a:ext uri="{FF2B5EF4-FFF2-40B4-BE49-F238E27FC236}">
                <a16:creationId xmlns:a16="http://schemas.microsoft.com/office/drawing/2014/main" id="{E76C2ACD-88DA-A6E7-B03F-E1BE802DDC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8995" y="4159974"/>
            <a:ext cx="147893" cy="147893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ACB15E6E-E347-D000-2F69-1FC4AFA3C46C}"/>
              </a:ext>
            </a:extLst>
          </p:cNvPr>
          <p:cNvSpPr txBox="1"/>
          <p:nvPr/>
        </p:nvSpPr>
        <p:spPr>
          <a:xfrm>
            <a:off x="5795433" y="5015087"/>
            <a:ext cx="1972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Perte importance dans prédit</a:t>
            </a:r>
            <a:endParaRPr lang="en-US" dirty="0"/>
          </a:p>
        </p:txBody>
      </p:sp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Prédictions de nouvelles associations, quels effets sur les importances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1A7C95F-3A1C-4398-0FAB-0E4D116B6144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8095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riangle rectangle 35">
            <a:extLst>
              <a:ext uri="{FF2B5EF4-FFF2-40B4-BE49-F238E27FC236}">
                <a16:creationId xmlns:a16="http://schemas.microsoft.com/office/drawing/2014/main" id="{2AD73B99-CC5B-36D9-8CE7-5D45A0183EAC}"/>
              </a:ext>
            </a:extLst>
          </p:cNvPr>
          <p:cNvSpPr/>
          <p:nvPr/>
        </p:nvSpPr>
        <p:spPr>
          <a:xfrm rot="16200000">
            <a:off x="3786507" y="1924687"/>
            <a:ext cx="4210044" cy="3999231"/>
          </a:xfrm>
          <a:prstGeom prst="rtTriangle">
            <a:avLst/>
          </a:prstGeom>
          <a:solidFill>
            <a:srgbClr val="F8CBA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544320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60E15CB-4C48-9CB3-4AEE-036114F92189}"/>
              </a:ext>
            </a:extLst>
          </p:cNvPr>
          <p:cNvCxnSpPr>
            <a:cxnSpLocks/>
          </p:cNvCxnSpPr>
          <p:nvPr/>
        </p:nvCxnSpPr>
        <p:spPr>
          <a:xfrm>
            <a:off x="3860800" y="6035040"/>
            <a:ext cx="447040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891140AD-282B-049A-7EEC-F68D366B4222}"/>
              </a:ext>
            </a:extLst>
          </p:cNvPr>
          <p:cNvCxnSpPr/>
          <p:nvPr/>
        </p:nvCxnSpPr>
        <p:spPr>
          <a:xfrm flipV="1">
            <a:off x="3860800" y="1696720"/>
            <a:ext cx="4155440" cy="433832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589285" y="3429000"/>
            <a:ext cx="3271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prédit</a:t>
            </a:r>
            <a:endParaRPr lang="en-US" sz="28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2A4E65D-002E-F8FE-A8D4-2BC4D0E0A961}"/>
              </a:ext>
            </a:extLst>
          </p:cNvPr>
          <p:cNvSpPr txBox="1"/>
          <p:nvPr/>
        </p:nvSpPr>
        <p:spPr>
          <a:xfrm>
            <a:off x="4466756" y="6187440"/>
            <a:ext cx="353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observé</a:t>
            </a:r>
            <a:endParaRPr lang="en-US" sz="2800" dirty="0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12E70042-B7E2-0BBD-8E62-0AB2BBB6669C}"/>
              </a:ext>
            </a:extLst>
          </p:cNvPr>
          <p:cNvCxnSpPr>
            <a:cxnSpLocks/>
          </p:cNvCxnSpPr>
          <p:nvPr/>
        </p:nvCxnSpPr>
        <p:spPr>
          <a:xfrm>
            <a:off x="3783964" y="1910080"/>
            <a:ext cx="1536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77FC59CC-E8F1-0BAA-9C4B-4AD66F1A0748}"/>
              </a:ext>
            </a:extLst>
          </p:cNvPr>
          <p:cNvSpPr txBox="1"/>
          <p:nvPr/>
        </p:nvSpPr>
        <p:spPr>
          <a:xfrm>
            <a:off x="3530600" y="1725414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ABD0C4C8-CB4A-8084-ED25-1DC4361859E5}"/>
              </a:ext>
            </a:extLst>
          </p:cNvPr>
          <p:cNvCxnSpPr>
            <a:cxnSpLocks/>
          </p:cNvCxnSpPr>
          <p:nvPr/>
        </p:nvCxnSpPr>
        <p:spPr>
          <a:xfrm>
            <a:off x="8007516" y="5948363"/>
            <a:ext cx="0" cy="1619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967E5D03-EEBC-B939-48F6-75EBDDBAB31B}"/>
              </a:ext>
            </a:extLst>
          </p:cNvPr>
          <p:cNvSpPr txBox="1"/>
          <p:nvPr/>
        </p:nvSpPr>
        <p:spPr>
          <a:xfrm>
            <a:off x="7860030" y="607368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600616" y="602932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sp>
        <p:nvSpPr>
          <p:cNvPr id="38" name="Triangle rectangle 37">
            <a:extLst>
              <a:ext uri="{FF2B5EF4-FFF2-40B4-BE49-F238E27FC236}">
                <a16:creationId xmlns:a16="http://schemas.microsoft.com/office/drawing/2014/main" id="{305B5648-33CB-C7D8-16A1-41203FC466BA}"/>
              </a:ext>
            </a:extLst>
          </p:cNvPr>
          <p:cNvSpPr/>
          <p:nvPr/>
        </p:nvSpPr>
        <p:spPr>
          <a:xfrm rot="5400000">
            <a:off x="3755392" y="1939303"/>
            <a:ext cx="4210043" cy="3999231"/>
          </a:xfrm>
          <a:prstGeom prst="rtTriangle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CA75508D-4BF4-F63E-1C93-70A86D5D618A}"/>
              </a:ext>
            </a:extLst>
          </p:cNvPr>
          <p:cNvSpPr/>
          <p:nvPr/>
        </p:nvSpPr>
        <p:spPr>
          <a:xfrm>
            <a:off x="6781800" y="4445000"/>
            <a:ext cx="71967" cy="7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E3E515AF-9DDE-763B-5DFF-1B28CA46B829}"/>
              </a:ext>
            </a:extLst>
          </p:cNvPr>
          <p:cNvSpPr/>
          <p:nvPr/>
        </p:nvSpPr>
        <p:spPr>
          <a:xfrm>
            <a:off x="5477933" y="3225800"/>
            <a:ext cx="71967" cy="7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86664" y="2982029"/>
            <a:ext cx="414000" cy="414000"/>
          </a:xfrm>
          <a:prstGeom prst="rect">
            <a:avLst/>
          </a:prstGeom>
        </p:spPr>
      </p:pic>
      <p:pic>
        <p:nvPicPr>
          <p:cNvPr id="42" name="Graphique 41" descr="Microbe avec un remplissage uni">
            <a:extLst>
              <a:ext uri="{FF2B5EF4-FFF2-40B4-BE49-F238E27FC236}">
                <a16:creationId xmlns:a16="http://schemas.microsoft.com/office/drawing/2014/main" id="{341D7C08-350A-B759-43B8-0953B11EE0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2697" y="2905702"/>
            <a:ext cx="152652" cy="152652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04708" y="4242820"/>
            <a:ext cx="404360" cy="404360"/>
          </a:xfrm>
          <a:prstGeom prst="rect">
            <a:avLst/>
          </a:prstGeom>
        </p:spPr>
      </p:pic>
      <p:pic>
        <p:nvPicPr>
          <p:cNvPr id="44" name="Graphique 43" descr="Microbe avec un remplissage uni">
            <a:extLst>
              <a:ext uri="{FF2B5EF4-FFF2-40B4-BE49-F238E27FC236}">
                <a16:creationId xmlns:a16="http://schemas.microsoft.com/office/drawing/2014/main" id="{E76C2ACD-88DA-A6E7-B03F-E1BE802DDC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8995" y="4159974"/>
            <a:ext cx="147893" cy="147893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ACB15E6E-E347-D000-2F69-1FC4AFA3C46C}"/>
              </a:ext>
            </a:extLst>
          </p:cNvPr>
          <p:cNvSpPr txBox="1"/>
          <p:nvPr/>
        </p:nvSpPr>
        <p:spPr>
          <a:xfrm>
            <a:off x="5795433" y="5015087"/>
            <a:ext cx="1972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Perte importance dans prédit</a:t>
            </a:r>
            <a:endParaRPr lang="en-US" dirty="0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8C43C882-9B5B-277E-2A29-39A7F1FD52AD}"/>
              </a:ext>
            </a:extLst>
          </p:cNvPr>
          <p:cNvSpPr txBox="1"/>
          <p:nvPr/>
        </p:nvSpPr>
        <p:spPr>
          <a:xfrm>
            <a:off x="4431975" y="2137485"/>
            <a:ext cx="1972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Gain importance dans prédit</a:t>
            </a:r>
            <a:endParaRPr lang="en-US" dirty="0"/>
          </a:p>
        </p:txBody>
      </p:sp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Prédictions de nouvelles associations, quels effets sur les importances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5FF3B2E-9418-EE52-A325-590A3E61A959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44795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dessin, croquis, flocon de neige&#10;&#10;Description générée automatiquement">
            <a:extLst>
              <a:ext uri="{FF2B5EF4-FFF2-40B4-BE49-F238E27FC236}">
                <a16:creationId xmlns:a16="http://schemas.microsoft.com/office/drawing/2014/main" id="{72C5E9C0-5715-F259-72D7-5DE14E70D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932" y="625876"/>
            <a:ext cx="9348186" cy="623212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F28A584-160C-3FF4-CBC9-1F7562B9C2F7}"/>
              </a:ext>
            </a:extLst>
          </p:cNvPr>
          <p:cNvSpPr txBox="1"/>
          <p:nvPr/>
        </p:nvSpPr>
        <p:spPr>
          <a:xfrm>
            <a:off x="-122807" y="5686631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ctr"/>
            <a:r>
              <a:rPr lang="fr-FR" sz="2800" dirty="0"/>
              <a:t>Associations </a:t>
            </a:r>
            <a:r>
              <a:rPr lang="fr-FR" sz="2800" b="1" dirty="0"/>
              <a:t>Observées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23BDE0E-724A-4A2D-0141-B36B82AD3311}"/>
              </a:ext>
            </a:extLst>
          </p:cNvPr>
          <p:cNvSpPr txBox="1"/>
          <p:nvPr/>
        </p:nvSpPr>
        <p:spPr>
          <a:xfrm>
            <a:off x="4886419" y="5686632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ctr"/>
            <a:r>
              <a:rPr lang="fr-FR" sz="2800" dirty="0"/>
              <a:t>Associations</a:t>
            </a:r>
            <a:r>
              <a:rPr lang="fr-FR" sz="2800" b="1" dirty="0"/>
              <a:t> prédites + observées</a:t>
            </a:r>
            <a:endParaRPr lang="fr-FR" sz="2800" dirty="0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E9F91F5D-1147-785B-0C83-9FB30CEA4B02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Les deux méta réseaux : 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25E8E4D-E359-2D9D-8540-6A08C9944E9E}"/>
              </a:ext>
            </a:extLst>
          </p:cNvPr>
          <p:cNvSpPr txBox="1"/>
          <p:nvPr/>
        </p:nvSpPr>
        <p:spPr>
          <a:xfrm>
            <a:off x="2286000" y="6316133"/>
            <a:ext cx="241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Asso. = 5 477</a:t>
            </a:r>
            <a:endParaRPr lang="en-US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160F6CE-9D86-7AF1-F031-51E47CD68020}"/>
              </a:ext>
            </a:extLst>
          </p:cNvPr>
          <p:cNvSpPr txBox="1"/>
          <p:nvPr/>
        </p:nvSpPr>
        <p:spPr>
          <a:xfrm>
            <a:off x="7205133" y="6316133"/>
            <a:ext cx="241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Asso. = 75 901 + 5 477</a:t>
            </a:r>
            <a:endParaRPr lang="en-US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2853858-C758-F447-163F-9DADAF3D4A9B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3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1D08409-8212-5D20-188B-976F783CD29A}"/>
              </a:ext>
            </a:extLst>
          </p:cNvPr>
          <p:cNvSpPr txBox="1"/>
          <p:nvPr/>
        </p:nvSpPr>
        <p:spPr>
          <a:xfrm>
            <a:off x="10847670" y="5820981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(7)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20D2E5B-053F-8E46-645F-80719510AED6}"/>
              </a:ext>
            </a:extLst>
          </p:cNvPr>
          <p:cNvSpPr txBox="1"/>
          <p:nvPr/>
        </p:nvSpPr>
        <p:spPr>
          <a:xfrm>
            <a:off x="5095814" y="5820981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(7)</a:t>
            </a:r>
          </a:p>
        </p:txBody>
      </p:sp>
    </p:spTree>
    <p:extLst>
      <p:ext uri="{BB962C8B-B14F-4D97-AF65-F5344CB8AC3E}">
        <p14:creationId xmlns:p14="http://schemas.microsoft.com/office/powerpoint/2010/main" val="85670628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9812160-208D-4918-B024-F928FE359F4E}">
  <we:reference id="4b785c87-866c-4bad-85d8-5d1ae467ac9a" version="3.5.1.0" store="EXCatalog" storeType="EXCatalog"/>
  <we:alternateReferences>
    <we:reference id="WA104381909" version="3.5.1.0" store="fr-CA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1427</Words>
  <Application>Microsoft Office PowerPoint</Application>
  <PresentationFormat>Grand écran</PresentationFormat>
  <Paragraphs>366</Paragraphs>
  <Slides>57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57</vt:i4>
      </vt:variant>
    </vt:vector>
  </HeadingPairs>
  <TitlesOfParts>
    <vt:vector size="64" baseType="lpstr">
      <vt:lpstr>Arial</vt:lpstr>
      <vt:lpstr>Calibri</vt:lpstr>
      <vt:lpstr>Calibri Light</vt:lpstr>
      <vt:lpstr>NimbusRomNo9L-Regu</vt:lpstr>
      <vt:lpstr>NimbusRomNo9L-ReguItal</vt:lpstr>
      <vt:lpstr>rtxr</vt:lpstr>
      <vt:lpstr>Thème Office</vt:lpstr>
      <vt:lpstr>ESTIMER LE PARTAGE VIRAL  ET L’IMPORTANCE DES ASSOCIATIONS A TRAVERS LA STRUCTURE GLOBALE DES META-RESEAUX HÔTE VIRUS</vt:lpstr>
      <vt:lpstr>Introduction</vt:lpstr>
      <vt:lpstr>Présentation PowerPoint</vt:lpstr>
      <vt:lpstr>Présentation PowerPoint</vt:lpstr>
      <vt:lpstr>Importance des associations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Partage viral potentiel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</vt:lpstr>
      <vt:lpstr>Conclusion</vt:lpstr>
      <vt:lpstr>Conclusion</vt:lpstr>
      <vt:lpstr>Conclusion</vt:lpstr>
      <vt:lpstr>Merci !</vt:lpstr>
      <vt:lpstr>Bibliographie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Estimate Viral sharing and importance of associations through the global structure of host virus meta-network</dc:title>
  <dc:creator>Mathis Gheno</dc:creator>
  <cp:lastModifiedBy>Mathis Gheno</cp:lastModifiedBy>
  <cp:revision>17</cp:revision>
  <dcterms:created xsi:type="dcterms:W3CDTF">2023-06-14T17:24:04Z</dcterms:created>
  <dcterms:modified xsi:type="dcterms:W3CDTF">2023-06-19T01:40:46Z</dcterms:modified>
</cp:coreProperties>
</file>

<file path=docProps/thumbnail.jpeg>
</file>